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8" r:id="rId9"/>
    <p:sldId id="267" r:id="rId10"/>
    <p:sldId id="266" r:id="rId11"/>
    <p:sldId id="263" r:id="rId12"/>
    <p:sldId id="265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23" autoAdjust="0"/>
  </p:normalViewPr>
  <p:slideViewPr>
    <p:cSldViewPr snapToGrid="0" snapToObjects="1">
      <p:cViewPr>
        <p:scale>
          <a:sx n="104" d="100"/>
          <a:sy n="104" d="100"/>
        </p:scale>
        <p:origin x="2082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159" y="513541"/>
            <a:ext cx="10609684" cy="27289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Constituting Ebola and Organizations: </a:t>
            </a:r>
            <a:br>
              <a:rPr lang="en-US" sz="3200" dirty="0" smtClean="0"/>
            </a:br>
            <a:r>
              <a:rPr lang="en-US" sz="3200" dirty="0" smtClean="0"/>
              <a:t>Exploring the Hermeneutics of Risk and Crisis Communication from a Constitutive Approach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952062" cy="252068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/>
              <a:t>Joel Iverson, </a:t>
            </a:r>
            <a:r>
              <a:rPr lang="en-US" dirty="0" err="1" smtClean="0"/>
              <a:t>Ph.d</a:t>
            </a:r>
            <a:endParaRPr lang="en-US" dirty="0" smtClean="0"/>
          </a:p>
          <a:p>
            <a:pPr algn="r"/>
            <a:r>
              <a:rPr lang="en-US" dirty="0" smtClean="0"/>
              <a:t>University of Montana </a:t>
            </a:r>
          </a:p>
          <a:p>
            <a:pPr algn="r"/>
            <a:endParaRPr lang="en-US" dirty="0"/>
          </a:p>
          <a:p>
            <a:pPr algn="r"/>
            <a:r>
              <a:rPr lang="en-US" dirty="0" err="1" smtClean="0"/>
              <a:t>Tomeka</a:t>
            </a:r>
            <a:r>
              <a:rPr lang="en-US" dirty="0" smtClean="0"/>
              <a:t> Robinson, </a:t>
            </a:r>
            <a:r>
              <a:rPr lang="en-US" dirty="0" err="1" smtClean="0"/>
              <a:t>ph.d</a:t>
            </a:r>
            <a:endParaRPr lang="en-US" dirty="0" smtClean="0"/>
          </a:p>
          <a:p>
            <a:pPr algn="r"/>
            <a:r>
              <a:rPr lang="en-US" dirty="0" smtClean="0"/>
              <a:t>Hofstra University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Steven </a:t>
            </a:r>
            <a:r>
              <a:rPr lang="en-US" dirty="0" err="1" smtClean="0"/>
              <a:t>Venette</a:t>
            </a:r>
            <a:r>
              <a:rPr lang="en-US" dirty="0" smtClean="0"/>
              <a:t>, </a:t>
            </a:r>
            <a:r>
              <a:rPr lang="en-US" dirty="0" err="1" smtClean="0"/>
              <a:t>Ph.d</a:t>
            </a:r>
            <a:endParaRPr lang="en-US" dirty="0" smtClean="0"/>
          </a:p>
          <a:p>
            <a:pPr algn="r"/>
            <a:r>
              <a:rPr lang="en-US" dirty="0" smtClean="0"/>
              <a:t>University of Southern Mississippi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 –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xplore one flow within the Four Flows approach </a:t>
            </a:r>
          </a:p>
          <a:p>
            <a:pPr lvl="1"/>
            <a:r>
              <a:rPr lang="en-US" dirty="0" smtClean="0"/>
              <a:t>Membership Negotiation</a:t>
            </a:r>
          </a:p>
          <a:p>
            <a:pPr lvl="1"/>
            <a:r>
              <a:rPr lang="en-US" dirty="0" smtClean="0"/>
              <a:t>Activity Coordination</a:t>
            </a:r>
          </a:p>
          <a:p>
            <a:pPr lvl="1"/>
            <a:r>
              <a:rPr lang="en-US" b="1" dirty="0" smtClean="0"/>
              <a:t>Organizational Self-Structuring</a:t>
            </a:r>
          </a:p>
          <a:p>
            <a:pPr lvl="1"/>
            <a:r>
              <a:rPr lang="en-US" dirty="0" smtClean="0"/>
              <a:t>Institutional Positioning</a:t>
            </a:r>
          </a:p>
          <a:p>
            <a:r>
              <a:rPr lang="en-US" dirty="0" smtClean="0"/>
              <a:t>Organizational Self-Structuring focuses on enactment of  rules/resources.</a:t>
            </a:r>
          </a:p>
          <a:p>
            <a:pPr lvl="1"/>
            <a:r>
              <a:rPr lang="en-US" dirty="0" smtClean="0"/>
              <a:t>Declarations, Decisions, Daily interactions,  etc. establish coherence, predictability and form</a:t>
            </a:r>
          </a:p>
          <a:p>
            <a:pPr lvl="1"/>
            <a:r>
              <a:rPr lang="en-US" dirty="0" smtClean="0"/>
              <a:t>Constitutes organization into a system, sediments experiences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 respond to the haze of uncertainty surrounding Ebola – prepare for incoming patients, set up warnings</a:t>
            </a:r>
          </a:p>
          <a:p>
            <a:r>
              <a:rPr lang="en-US" dirty="0" smtClean="0"/>
              <a:t>Attempt to (Re)Gain ability to understand and predict – Demonstrate ability to handle situations</a:t>
            </a:r>
          </a:p>
          <a:p>
            <a:r>
              <a:rPr lang="en-US" dirty="0"/>
              <a:t>L</a:t>
            </a:r>
            <a:r>
              <a:rPr lang="en-US" dirty="0" smtClean="0"/>
              <a:t>andscape of Ebola in the U.S. is changing and so are the organizations</a:t>
            </a:r>
          </a:p>
          <a:p>
            <a:r>
              <a:rPr lang="en-US" dirty="0"/>
              <a:t>2</a:t>
            </a:r>
            <a:r>
              <a:rPr lang="en-US" dirty="0" smtClean="0"/>
              <a:t> Cases – Missoula’s St. Patrick’s and Houston’s Texas Presbyterian hospitals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Dallas,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enters ER, undiagnosed</a:t>
            </a:r>
          </a:p>
          <a:p>
            <a:r>
              <a:rPr lang="en-US" dirty="0" smtClean="0"/>
              <a:t>Protocols not followed, but that may be hindsight</a:t>
            </a:r>
          </a:p>
          <a:p>
            <a:r>
              <a:rPr lang="en-US" dirty="0" smtClean="0"/>
              <a:t>Healthcare workers infected</a:t>
            </a:r>
          </a:p>
          <a:p>
            <a:r>
              <a:rPr lang="en-US" dirty="0" smtClean="0"/>
              <a:t>Practices changed</a:t>
            </a:r>
          </a:p>
          <a:p>
            <a:r>
              <a:rPr lang="en-US" dirty="0" smtClean="0"/>
              <a:t>Outbreak contained</a:t>
            </a:r>
          </a:p>
          <a:p>
            <a:r>
              <a:rPr lang="en-US" dirty="0" smtClean="0"/>
              <a:t>Lawsuits, lawsuits, lawsuits</a:t>
            </a:r>
          </a:p>
        </p:txBody>
      </p:sp>
      <p:pic>
        <p:nvPicPr>
          <p:cNvPr id="4" name="Picture 3" descr="dallas-720764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43" y="2211915"/>
            <a:ext cx="4471032" cy="29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Missoula, Montana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St. Patrick’s Hospital on list of potential Ebola treatment facilities.</a:t>
            </a:r>
          </a:p>
          <a:p>
            <a:r>
              <a:rPr lang="en-US" dirty="0" smtClean="0"/>
              <a:t>Inclusion on list created news reports</a:t>
            </a:r>
            <a:r>
              <a:rPr lang="en-US" dirty="0"/>
              <a:t> =</a:t>
            </a:r>
            <a:r>
              <a:rPr lang="en-US" dirty="0" smtClean="0"/>
              <a:t> pride, fear &amp; negative reactions</a:t>
            </a:r>
          </a:p>
          <a:p>
            <a:r>
              <a:rPr lang="en-US" dirty="0" smtClean="0"/>
              <a:t>Isolation unit part of the agreement with </a:t>
            </a:r>
            <a:r>
              <a:rPr lang="en-US" dirty="0"/>
              <a:t>L</a:t>
            </a:r>
            <a:r>
              <a:rPr lang="en-US" dirty="0" smtClean="0"/>
              <a:t>evel 4 lab</a:t>
            </a:r>
          </a:p>
          <a:p>
            <a:pPr lvl="1"/>
            <a:r>
              <a:rPr lang="en-US" dirty="0" smtClean="0"/>
              <a:t>Began as positive,  but (in retrospect) invited outside risk.</a:t>
            </a:r>
          </a:p>
          <a:p>
            <a:r>
              <a:rPr lang="en-US" dirty="0"/>
              <a:t>W</a:t>
            </a:r>
            <a:r>
              <a:rPr lang="en-US" dirty="0" smtClean="0"/>
              <a:t>ithdrew from the list, reassured treatment of local Ebola patients,  but no imports – won’t “voluntarily bring Ebola to Montana.”</a:t>
            </a:r>
          </a:p>
          <a:p>
            <a:r>
              <a:rPr lang="en-US" dirty="0" smtClean="0"/>
              <a:t>Past decisions mean a safe, technologically advanced organization</a:t>
            </a:r>
          </a:p>
          <a:p>
            <a:r>
              <a:rPr lang="en-US" dirty="0" smtClean="0"/>
              <a:t> But “safe” invited questions of community risk</a:t>
            </a:r>
          </a:p>
          <a:p>
            <a:r>
              <a:rPr lang="en-US" dirty="0" smtClean="0"/>
              <a:t>Organization redirected actions to enforce “safety.”</a:t>
            </a:r>
          </a:p>
          <a:p>
            <a:endParaRPr lang="en-US" dirty="0"/>
          </a:p>
        </p:txBody>
      </p:sp>
      <p:pic>
        <p:nvPicPr>
          <p:cNvPr id="8" name="Picture 7" descr="IMG_0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29" y="85477"/>
            <a:ext cx="2754725" cy="20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of 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Ebola reached more than U.S. facilities with Ebola cases</a:t>
            </a:r>
            <a:r>
              <a:rPr lang="en-US" dirty="0"/>
              <a:t> </a:t>
            </a:r>
            <a:r>
              <a:rPr lang="en-US" dirty="0" smtClean="0"/>
              <a:t>- beyond the container.</a:t>
            </a:r>
          </a:p>
          <a:p>
            <a:r>
              <a:rPr lang="en-US" dirty="0" smtClean="0"/>
              <a:t>Self-Structuring evident in the midst of reacting to Ebola at upper levels and daily </a:t>
            </a:r>
            <a:r>
              <a:rPr lang="en-US" dirty="0" err="1" smtClean="0"/>
              <a:t>micropractices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organization demonstrates - preparing, responding and reacting to Ebola enacted produced and reproduced the organization communicatively.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 – Just beginning the argument. More flows, more examples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ifficulty in observing </a:t>
            </a:r>
            <a:r>
              <a:rPr lang="en-US" dirty="0" err="1" smtClean="0"/>
              <a:t>micropractices</a:t>
            </a:r>
            <a:r>
              <a:rPr lang="en-US" dirty="0" smtClean="0"/>
              <a:t>, timing</a:t>
            </a:r>
          </a:p>
          <a:p>
            <a:r>
              <a:rPr lang="en-US" dirty="0" smtClean="0"/>
              <a:t>Supports </a:t>
            </a:r>
            <a:r>
              <a:rPr lang="en-US" dirty="0" err="1" smtClean="0"/>
              <a:t>Structurational</a:t>
            </a:r>
            <a:r>
              <a:rPr lang="en-US" dirty="0" smtClean="0"/>
              <a:t> Hermeneutic and CCO </a:t>
            </a:r>
          </a:p>
          <a:p>
            <a:r>
              <a:rPr lang="en-US" dirty="0" smtClean="0"/>
              <a:t>Provides a mechanism for understanding the wisdom behind many best practices.</a:t>
            </a:r>
          </a:p>
          <a:p>
            <a:r>
              <a:rPr lang="en-US" dirty="0" smtClean="0"/>
              <a:t>Decenters risk and crisis communication from the actual events </a:t>
            </a:r>
          </a:p>
          <a:p>
            <a:r>
              <a:rPr lang="en-US" smtClean="0"/>
              <a:t>Situates </a:t>
            </a:r>
            <a:r>
              <a:rPr lang="en-US" dirty="0" smtClean="0"/>
              <a:t>Risk and Crisis Theory within the larger organizational communication literature</a:t>
            </a:r>
            <a:endParaRPr lang="en-US" dirty="0"/>
          </a:p>
        </p:txBody>
      </p:sp>
      <p:pic>
        <p:nvPicPr>
          <p:cNvPr id="4" name="Picture 3" descr="background-988054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94" y="122110"/>
            <a:ext cx="2798306" cy="16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the US Ebola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September 30, 2014</a:t>
            </a:r>
          </a:p>
          <a:p>
            <a:pPr lvl="1"/>
            <a:r>
              <a:rPr lang="en-US" dirty="0" smtClean="0"/>
              <a:t>CDC confirmed first laboratory-confirmed case of Ebola to be diagnosed in the US </a:t>
            </a:r>
          </a:p>
          <a:p>
            <a:pPr marL="914400" lvl="2" indent="0">
              <a:buNone/>
            </a:pPr>
            <a:r>
              <a:rPr lang="en-US" dirty="0" smtClean="0"/>
              <a:t>traveled to Dallas, Texas from Liberia</a:t>
            </a:r>
          </a:p>
          <a:p>
            <a:r>
              <a:rPr lang="en-US" dirty="0" smtClean="0"/>
              <a:t>October 10, 2014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ealthcare worker at Texas Presbyterian Hospital -provided care for index patient tested positive </a:t>
            </a:r>
          </a:p>
          <a:p>
            <a:r>
              <a:rPr lang="en-US" dirty="0" smtClean="0"/>
              <a:t>October 15, 2014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econd healthcare worker Texas Presbyterian Hospital tested positive</a:t>
            </a:r>
          </a:p>
          <a:p>
            <a:r>
              <a:rPr lang="en-US" dirty="0" smtClean="0"/>
              <a:t>October 23, 2014</a:t>
            </a:r>
          </a:p>
          <a:p>
            <a:pPr lvl="1"/>
            <a:r>
              <a:rPr lang="en-US" dirty="0" smtClean="0"/>
              <a:t>New York City Department of Health &amp; Mental Hygiene reported Ebola case –</a:t>
            </a:r>
            <a:r>
              <a:rPr lang="en-US" dirty="0"/>
              <a:t> </a:t>
            </a:r>
            <a:r>
              <a:rPr lang="en-US" dirty="0" smtClean="0"/>
              <a:t>medical aid worker who returned to NYC from Guinea</a:t>
            </a:r>
          </a:p>
        </p:txBody>
      </p:sp>
    </p:spTree>
    <p:extLst>
      <p:ext uri="{BB962C8B-B14F-4D97-AF65-F5344CB8AC3E}">
        <p14:creationId xmlns:p14="http://schemas.microsoft.com/office/powerpoint/2010/main" val="731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as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to conceptualize borders and boundaries of organization - Texas Presbyterian</a:t>
            </a:r>
          </a:p>
          <a:p>
            <a:pPr lvl="1"/>
            <a:r>
              <a:rPr lang="en-US" i="1" dirty="0" smtClean="0"/>
              <a:t>Organizational crisis </a:t>
            </a:r>
            <a:r>
              <a:rPr lang="en-US" dirty="0" smtClean="0"/>
              <a:t>presumes an organization</a:t>
            </a:r>
          </a:p>
          <a:p>
            <a:pPr lvl="1"/>
            <a:r>
              <a:rPr lang="en-US" dirty="0" smtClean="0"/>
              <a:t>Legal boundaries reinforce the boundaries – in one hospital</a:t>
            </a:r>
          </a:p>
          <a:p>
            <a:pPr lvl="1"/>
            <a:r>
              <a:rPr lang="en-US" dirty="0" smtClean="0"/>
              <a:t>Pushes thinking of communication as </a:t>
            </a:r>
            <a:r>
              <a:rPr lang="en-US" i="1" dirty="0" smtClean="0"/>
              <a:t>within</a:t>
            </a:r>
            <a:r>
              <a:rPr lang="en-US" dirty="0" smtClean="0"/>
              <a:t> or </a:t>
            </a:r>
            <a:r>
              <a:rPr lang="en-US" i="1" dirty="0" smtClean="0"/>
              <a:t>from</a:t>
            </a:r>
            <a:r>
              <a:rPr lang="en-US" dirty="0" smtClean="0"/>
              <a:t> and organization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Offers simplicity</a:t>
            </a:r>
          </a:p>
          <a:p>
            <a:pPr lvl="1"/>
            <a:r>
              <a:rPr lang="en-US" dirty="0" smtClean="0"/>
              <a:t>Does not fit many crises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imits communication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bottles-392689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73" y="3692187"/>
            <a:ext cx="3526967" cy="21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involved in Ebola outbreak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64933" y="2831432"/>
            <a:ext cx="1388534" cy="4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43857" y="2044699"/>
            <a:ext cx="1857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Hospitals &amp; Health Departments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6069" y="225372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CDC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7985" y="3632163"/>
            <a:ext cx="1381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Hospital Waste Disposal Companies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58565" y="2272246"/>
            <a:ext cx="137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57221" y="396134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Media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235565" y="4047661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32979" y="2032582"/>
            <a:ext cx="173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 Educators &amp; Communicators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22218" y="1805027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310595" y="1849505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169490" y="1843000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9464696" y="1832245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251569" y="3583436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95250" y="3494755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9568498" y="3632163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343857" y="3637619"/>
            <a:ext cx="1872087" cy="137844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612179" y="4042059"/>
            <a:ext cx="151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Laboratories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2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Weick</a:t>
            </a:r>
            <a:r>
              <a:rPr lang="en-US" dirty="0" smtClean="0"/>
              <a:t> (1979) </a:t>
            </a:r>
            <a:r>
              <a:rPr lang="en-US" i="1" dirty="0" smtClean="0"/>
              <a:t>organizing</a:t>
            </a:r>
            <a:r>
              <a:rPr lang="en-US" dirty="0" smtClean="0"/>
              <a:t> replaces organization (too reified). </a:t>
            </a:r>
          </a:p>
          <a:p>
            <a:r>
              <a:rPr lang="en-US" dirty="0" smtClean="0"/>
              <a:t>Communication extends with 3 Main approaches to CCO: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Montreal School, </a:t>
            </a:r>
            <a:r>
              <a:rPr lang="en-US" b="1" dirty="0" smtClean="0"/>
              <a:t>Flows Model</a:t>
            </a:r>
            <a:r>
              <a:rPr lang="en-US" dirty="0" smtClean="0"/>
              <a:t>, </a:t>
            </a:r>
            <a:r>
              <a:rPr lang="en-US" dirty="0" err="1" smtClean="0"/>
              <a:t>Luhmann’s</a:t>
            </a:r>
            <a:r>
              <a:rPr lang="en-US" dirty="0" smtClean="0"/>
              <a:t> approach.</a:t>
            </a:r>
            <a:endParaRPr lang="en-US" dirty="0"/>
          </a:p>
          <a:p>
            <a:r>
              <a:rPr lang="en-US" dirty="0" smtClean="0"/>
              <a:t>Communication = more than transferring information, or exchanging symbols. </a:t>
            </a:r>
            <a:endParaRPr lang="en-US" dirty="0"/>
          </a:p>
          <a:p>
            <a:r>
              <a:rPr lang="en-US" dirty="0" smtClean="0"/>
              <a:t>Communication </a:t>
            </a:r>
            <a:r>
              <a:rPr lang="en-US" i="1" dirty="0" smtClean="0"/>
              <a:t>enacts</a:t>
            </a:r>
            <a:r>
              <a:rPr lang="en-US" dirty="0" smtClean="0"/>
              <a:t> organizations and CCO – shapes our understandings of risk and crisis.</a:t>
            </a:r>
          </a:p>
          <a:p>
            <a:pPr marL="457200" lvl="1" indent="0">
              <a:buNone/>
            </a:pPr>
            <a:r>
              <a:rPr lang="en-US" dirty="0" smtClean="0"/>
              <a:t>Risk &amp; </a:t>
            </a:r>
            <a:r>
              <a:rPr lang="en-US" dirty="0"/>
              <a:t>crisis communication </a:t>
            </a:r>
            <a:r>
              <a:rPr lang="en-US" dirty="0" smtClean="0"/>
              <a:t>emphasizes </a:t>
            </a:r>
            <a:r>
              <a:rPr lang="en-US" dirty="0"/>
              <a:t>the </a:t>
            </a:r>
            <a:r>
              <a:rPr lang="en-US" dirty="0" smtClean="0"/>
              <a:t>power/capability to prevent (Pre-Crisis), respond (Crisis), &amp; develop a new normal (Post-Crisis). </a:t>
            </a:r>
          </a:p>
          <a:p>
            <a:pPr marL="457200" lvl="1" indent="0">
              <a:buNone/>
            </a:pPr>
            <a:r>
              <a:rPr lang="en-US" dirty="0" smtClean="0"/>
              <a:t>Malden Mills </a:t>
            </a:r>
          </a:p>
          <a:p>
            <a:r>
              <a:rPr lang="en-US" b="1" dirty="0" smtClean="0"/>
              <a:t>Communicating</a:t>
            </a:r>
            <a:r>
              <a:rPr lang="en-US" dirty="0" smtClean="0"/>
              <a:t> simultaneously </a:t>
            </a:r>
            <a:r>
              <a:rPr lang="en-US" b="1" dirty="0" smtClean="0"/>
              <a:t>enables</a:t>
            </a:r>
            <a:r>
              <a:rPr lang="en-US" dirty="0" smtClean="0"/>
              <a:t> our action in the world and </a:t>
            </a:r>
            <a:r>
              <a:rPr lang="en-US" b="1" dirty="0" smtClean="0"/>
              <a:t>enacts</a:t>
            </a:r>
            <a:r>
              <a:rPr lang="en-US" dirty="0" smtClean="0"/>
              <a:t> the world.</a:t>
            </a:r>
          </a:p>
          <a:p>
            <a:pPr marL="0" indent="0">
              <a:buNone/>
            </a:pPr>
            <a:r>
              <a:rPr lang="en-US" dirty="0" smtClean="0"/>
              <a:t>We extend the constitutive work to risk and crisis through the Ebola Crisis.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aterfall-828948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74" y="135394"/>
            <a:ext cx="2410337" cy="16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Constitutive Risk and Crisis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 = Information</a:t>
            </a:r>
          </a:p>
          <a:p>
            <a:pPr lvl="1"/>
            <a:r>
              <a:rPr lang="en-US" dirty="0" smtClean="0"/>
              <a:t>Environment is complex, chaotic</a:t>
            </a:r>
          </a:p>
          <a:p>
            <a:r>
              <a:rPr lang="en-US" dirty="0" smtClean="0"/>
              <a:t>Organizations are (re)structuring systems</a:t>
            </a:r>
          </a:p>
          <a:p>
            <a:pPr lvl="1"/>
            <a:r>
              <a:rPr lang="en-US" dirty="0" smtClean="0"/>
              <a:t>Systems are complexity reducing barriers</a:t>
            </a:r>
          </a:p>
          <a:p>
            <a:pPr lvl="1"/>
            <a:r>
              <a:rPr lang="en-US" dirty="0" smtClean="0"/>
              <a:t>Enactment</a:t>
            </a:r>
          </a:p>
          <a:p>
            <a:r>
              <a:rPr lang="en-US" dirty="0" smtClean="0"/>
              <a:t>All systems exist for prediction</a:t>
            </a:r>
          </a:p>
          <a:p>
            <a:pPr lvl="1"/>
            <a:r>
              <a:rPr lang="en-US" dirty="0" smtClean="0"/>
              <a:t>A second healthcare worked who provided care for the index patient at Texas Presbyterian Hospital Tested positive for Ebola</a:t>
            </a:r>
          </a:p>
        </p:txBody>
      </p:sp>
      <p:pic>
        <p:nvPicPr>
          <p:cNvPr id="4" name="Picture 3" descr="background-988054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24" y="2149136"/>
            <a:ext cx="4306344" cy="2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Constitutive Risk and Crisis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Organizations</a:t>
            </a:r>
          </a:p>
          <a:p>
            <a:pPr lvl="1"/>
            <a:r>
              <a:rPr lang="en-US" sz="2000" dirty="0" smtClean="0"/>
              <a:t>respond to the haze of uncertainty</a:t>
            </a:r>
          </a:p>
          <a:p>
            <a:pPr lvl="1"/>
            <a:r>
              <a:rPr lang="en-US" sz="2000" dirty="0" smtClean="0"/>
              <a:t>by attempting to (re)gain the ability to understand and predict </a:t>
            </a:r>
          </a:p>
          <a:p>
            <a:pPr lvl="1"/>
            <a:r>
              <a:rPr lang="en-US" sz="2000" dirty="0" smtClean="0"/>
              <a:t>using selection and retention as rules</a:t>
            </a:r>
          </a:p>
          <a:p>
            <a:pPr lvl="1"/>
            <a:r>
              <a:rPr lang="en-US" sz="2000" dirty="0" smtClean="0"/>
              <a:t>using responses to previous, similar contexts as a resource</a:t>
            </a:r>
          </a:p>
          <a:p>
            <a:r>
              <a:rPr lang="en-US" sz="2200" dirty="0" smtClean="0"/>
              <a:t>Understanding this complexity seems like an exercise in the obvious, but from CCO pushes our thinking.</a:t>
            </a:r>
          </a:p>
          <a:p>
            <a:r>
              <a:rPr lang="en-US" sz="2200" dirty="0" smtClean="0"/>
              <a:t>Crisis (even by definition) feel like an abnormal, abhorrent</a:t>
            </a:r>
            <a:r>
              <a:rPr lang="en-US" sz="2200" dirty="0"/>
              <a:t>, </a:t>
            </a:r>
            <a:r>
              <a:rPr lang="en-US" sz="2200" dirty="0" smtClean="0"/>
              <a:t>aberration</a:t>
            </a:r>
            <a:r>
              <a:rPr lang="en-US" sz="2200" dirty="0"/>
              <a:t> </a:t>
            </a:r>
            <a:r>
              <a:rPr lang="en-US" sz="2200" dirty="0" smtClean="0"/>
              <a:t>from daily routines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96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Communicative enactment </a:t>
            </a:r>
            <a:r>
              <a:rPr lang="en-US" b="1" dirty="0" smtClean="0"/>
              <a:t>does not stop </a:t>
            </a:r>
            <a:r>
              <a:rPr lang="en-US" dirty="0" smtClean="0"/>
              <a:t>during a crisis.</a:t>
            </a:r>
            <a:endParaRPr lang="en-US" dirty="0"/>
          </a:p>
          <a:p>
            <a:r>
              <a:rPr lang="en-US" dirty="0" smtClean="0"/>
              <a:t>If anything, communicative enactment of even routine activities, everyday practices is heightened.</a:t>
            </a:r>
          </a:p>
          <a:p>
            <a:r>
              <a:rPr lang="en-US" dirty="0" smtClean="0"/>
              <a:t>Think of ER treatment practices for a wide range of systems before, during and after Ebola.</a:t>
            </a:r>
          </a:p>
          <a:p>
            <a:r>
              <a:rPr lang="en-US" dirty="0" smtClean="0"/>
              <a:t>How did Ebola change practices and the meaning of those practices?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aterfall-828948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74" y="135394"/>
            <a:ext cx="2410337" cy="16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133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Additionally,…</a:t>
            </a:r>
            <a:br>
              <a:rPr lang="en-US" dirty="0" smtClean="0"/>
            </a:br>
            <a:r>
              <a:rPr lang="en-US" dirty="0" err="1" smtClean="0"/>
              <a:t>Structurational</a:t>
            </a:r>
            <a:r>
              <a:rPr lang="en-US" dirty="0" smtClean="0"/>
              <a:t> Hermeneutic </a:t>
            </a:r>
            <a:r>
              <a:rPr lang="en-US" sz="1800" dirty="0" smtClean="0"/>
              <a:t>(McPhee &amp; Iverson, 2009)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37944"/>
            <a:ext cx="9603275" cy="3628401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is not an object or instrument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ediate our experiences (and vice versa). </a:t>
            </a:r>
          </a:p>
          <a:p>
            <a:pPr lvl="1"/>
            <a:r>
              <a:rPr lang="en-US" dirty="0" smtClean="0"/>
              <a:t>Understand a part in light of overall understanding</a:t>
            </a:r>
            <a:r>
              <a:rPr lang="en-US" dirty="0"/>
              <a:t>/standpoint </a:t>
            </a:r>
          </a:p>
          <a:p>
            <a:pPr marL="914400" lvl="2" indent="0">
              <a:buNone/>
            </a:pPr>
            <a:r>
              <a:rPr lang="en-US" dirty="0" smtClean="0"/>
              <a:t>Understanding </a:t>
            </a:r>
            <a:r>
              <a:rPr lang="en-US" dirty="0"/>
              <a:t>infection to </a:t>
            </a:r>
            <a:r>
              <a:rPr lang="en-US" dirty="0" smtClean="0"/>
              <a:t>Ebola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ecast our understanding of the whole </a:t>
            </a:r>
          </a:p>
          <a:p>
            <a:pPr lvl="2"/>
            <a:r>
              <a:rPr lang="en-US" dirty="0" smtClean="0"/>
              <a:t>Rethink admittance policies, equipment, interaction</a:t>
            </a:r>
          </a:p>
          <a:p>
            <a:r>
              <a:rPr lang="en-US" u="sng" dirty="0" err="1" smtClean="0"/>
              <a:t>Structurational</a:t>
            </a:r>
            <a:r>
              <a:rPr lang="en-US" u="sng" dirty="0" smtClean="0"/>
              <a:t> Hermeneutic </a:t>
            </a:r>
            <a:r>
              <a:rPr lang="en-US" dirty="0" smtClean="0"/>
              <a:t> - interpretive process produces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meaning (micro) – Ebola index patient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tructural resources (macro) – Ebola-conscious policies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35640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1111</TotalTime>
  <Words>804</Words>
  <Application>Microsoft Office PowerPoint</Application>
  <PresentationFormat>Custom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Gallery</vt:lpstr>
      <vt:lpstr>Constituting Ebola and Organizations:  Exploring the Hermeneutics of Risk and Crisis Communication from a Constitutive Approach</vt:lpstr>
      <vt:lpstr>Facts about the US Ebola Outbreak</vt:lpstr>
      <vt:lpstr>Organization as container</vt:lpstr>
      <vt:lpstr>stakeholders involved in Ebola outbreak</vt:lpstr>
      <vt:lpstr>Constitutive Approach</vt:lpstr>
      <vt:lpstr>Constitutive Risk and Crisis Communication</vt:lpstr>
      <vt:lpstr>Constitutive Risk and Crisis Communication</vt:lpstr>
      <vt:lpstr>However…</vt:lpstr>
      <vt:lpstr>Additionally,… Structurational Hermeneutic (McPhee &amp; Iverson, 2009)</vt:lpstr>
      <vt:lpstr>CCO – Methods</vt:lpstr>
      <vt:lpstr>Ebola in the U.S.</vt:lpstr>
      <vt:lpstr>Dallas, Texas</vt:lpstr>
      <vt:lpstr>Missoula, Montana</vt:lpstr>
      <vt:lpstr>Conclusions of CCO</vt:lpstr>
      <vt:lpstr>Implications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Constituting Ebola and Organizations:  Exploring the Hermeneutics of Risk and Crisis Communication from a Constitutive Approach</dc:title>
  <dc:creator>Tomeka M. Robinson</dc:creator>
  <cp:lastModifiedBy>Iverson, Joel</cp:lastModifiedBy>
  <cp:revision>36</cp:revision>
  <dcterms:created xsi:type="dcterms:W3CDTF">2016-02-11T15:20:40Z</dcterms:created>
  <dcterms:modified xsi:type="dcterms:W3CDTF">2016-03-04T11:58:44Z</dcterms:modified>
</cp:coreProperties>
</file>