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9" r:id="rId9"/>
    <p:sldId id="270" r:id="rId10"/>
    <p:sldId id="271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87" autoAdjust="0"/>
  </p:normalViewPr>
  <p:slideViewPr>
    <p:cSldViewPr snapToGrid="0">
      <p:cViewPr varScale="1">
        <p:scale>
          <a:sx n="103" d="100"/>
          <a:sy n="103" d="100"/>
        </p:scale>
        <p:origin x="138" y="2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D09-2242-416C-ACFF-128F93EE4FD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F852-A30F-4A32-8FBB-311E6C1D6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D09-2242-416C-ACFF-128F93EE4FD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F852-A30F-4A32-8FBB-311E6C1D6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0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D09-2242-416C-ACFF-128F93EE4FD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F852-A30F-4A32-8FBB-311E6C1D6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9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D09-2242-416C-ACFF-128F93EE4FD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F852-A30F-4A32-8FBB-311E6C1D6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9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D09-2242-416C-ACFF-128F93EE4FD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F852-A30F-4A32-8FBB-311E6C1D6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8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D09-2242-416C-ACFF-128F93EE4FD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F852-A30F-4A32-8FBB-311E6C1D6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8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D09-2242-416C-ACFF-128F93EE4FD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F852-A30F-4A32-8FBB-311E6C1D6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D09-2242-416C-ACFF-128F93EE4FD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F852-A30F-4A32-8FBB-311E6C1D6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0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D09-2242-416C-ACFF-128F93EE4FD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F852-A30F-4A32-8FBB-311E6C1D6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4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D09-2242-416C-ACFF-128F93EE4FD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F852-A30F-4A32-8FBB-311E6C1D6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9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5DD09-2242-416C-ACFF-128F93EE4FD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F852-A30F-4A32-8FBB-311E6C1D6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8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5DD09-2242-416C-ACFF-128F93EE4FD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AF852-A30F-4A32-8FBB-311E6C1D6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3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Franklin Gothic Book" panose="020B0503020102020204" pitchFamily="34" charset="0"/>
              </a:rPr>
              <a:t>Twitter use by affected publics during crises and disasters: What we know from recent research and considerations for emergency management</a:t>
            </a:r>
            <a:endParaRPr lang="en-US" sz="3200" dirty="0">
              <a:latin typeface="Franklin Gothic Book" panose="020B05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latin typeface="Franklin Gothic Book" panose="020B0503020102020204" pitchFamily="34" charset="0"/>
            </a:endParaRPr>
          </a:p>
          <a:p>
            <a:r>
              <a:rPr lang="en-US" sz="2400" dirty="0" smtClean="0">
                <a:latin typeface="Franklin Gothic Book" panose="020B0503020102020204" pitchFamily="34" charset="0"/>
              </a:rPr>
              <a:t>Kenneth A. Lachlan</a:t>
            </a:r>
          </a:p>
          <a:p>
            <a:r>
              <a:rPr lang="en-US" sz="2400" dirty="0" smtClean="0">
                <a:latin typeface="Franklin Gothic Book" panose="020B0503020102020204" pitchFamily="34" charset="0"/>
              </a:rPr>
              <a:t>University of Connecticut</a:t>
            </a:r>
          </a:p>
          <a:p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5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Takeaways</a:t>
            </a:r>
            <a:endParaRPr lang="en-US" sz="3200" dirty="0">
              <a:solidFill>
                <a:schemeClr val="accent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4) Dialogue with affected individuals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Engage in “masspersonal” interactions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Dialogue with single user gets broadcast to entire follower list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Engender trust and sense of goodwill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7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References</a:t>
            </a:r>
            <a:endParaRPr lang="en-US" sz="3200" dirty="0">
              <a:solidFill>
                <a:schemeClr val="accent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>
                <a:solidFill>
                  <a:schemeClr val="tx2"/>
                </a:solidFill>
                <a:latin typeface="Franklin Gothic Book" panose="020B0503020102020204" pitchFamily="34" charset="0"/>
              </a:rPr>
              <a:t>Lachlan, K.A., Spence, P.R., &amp; Lin, X. (2014). Expressions of Risk Awareness and Concern </a:t>
            </a: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through </a:t>
            </a:r>
            <a:r>
              <a:rPr lang="en-US" dirty="0">
                <a:solidFill>
                  <a:schemeClr val="tx2"/>
                </a:solidFill>
                <a:latin typeface="Franklin Gothic Book" panose="020B0503020102020204" pitchFamily="34" charset="0"/>
              </a:rPr>
              <a:t>Twitter: On the Utility of Using the Medium as an Indication of Audience Needs. </a:t>
            </a:r>
            <a:r>
              <a:rPr lang="en-US" i="1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Computers </a:t>
            </a:r>
            <a:r>
              <a:rPr lang="en-US" i="1" dirty="0">
                <a:solidFill>
                  <a:schemeClr val="tx2"/>
                </a:solidFill>
                <a:latin typeface="Franklin Gothic Book" panose="020B0503020102020204" pitchFamily="34" charset="0"/>
              </a:rPr>
              <a:t>in Human Behavior, 35</a:t>
            </a:r>
            <a:r>
              <a:rPr lang="en-US" dirty="0">
                <a:solidFill>
                  <a:schemeClr val="tx2"/>
                </a:solidFill>
                <a:latin typeface="Franklin Gothic Book" panose="020B0503020102020204" pitchFamily="34" charset="0"/>
              </a:rPr>
              <a:t> (2), 554-559.</a:t>
            </a:r>
          </a:p>
          <a:p>
            <a:pPr>
              <a:buNone/>
            </a:pPr>
            <a:r>
              <a:rPr lang="en-US" dirty="0">
                <a:solidFill>
                  <a:schemeClr val="tx2"/>
                </a:solidFill>
                <a:latin typeface="Franklin Gothic Book" panose="020B0503020102020204" pitchFamily="34" charset="0"/>
              </a:rPr>
              <a:t>Lachlan, K.A., Spence, P.R., Lin, X., &amp; Del Greco, M. (2014). Screaming into the wind: Twitter </a:t>
            </a: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use </a:t>
            </a:r>
            <a:r>
              <a:rPr lang="en-US" dirty="0">
                <a:solidFill>
                  <a:schemeClr val="tx2"/>
                </a:solidFill>
                <a:latin typeface="Franklin Gothic Book" panose="020B0503020102020204" pitchFamily="34" charset="0"/>
              </a:rPr>
              <a:t>during Hurricane Sandy. </a:t>
            </a:r>
            <a:r>
              <a:rPr lang="en-US" i="1" dirty="0">
                <a:solidFill>
                  <a:schemeClr val="tx2"/>
                </a:solidFill>
                <a:latin typeface="Franklin Gothic Book" panose="020B0503020102020204" pitchFamily="34" charset="0"/>
              </a:rPr>
              <a:t>Communication Studies, 65</a:t>
            </a:r>
            <a:r>
              <a:rPr lang="en-US" dirty="0">
                <a:solidFill>
                  <a:schemeClr val="tx2"/>
                </a:solidFill>
                <a:latin typeface="Franklin Gothic Book" panose="020B0503020102020204" pitchFamily="34" charset="0"/>
              </a:rPr>
              <a:t> (5), 500-518</a:t>
            </a:r>
            <a:r>
              <a:rPr lang="en-US" i="1" dirty="0">
                <a:solidFill>
                  <a:schemeClr val="tx2"/>
                </a:solidFill>
                <a:latin typeface="Franklin Gothic Book" panose="020B0503020102020204" pitchFamily="34" charset="0"/>
              </a:rPr>
              <a:t>.</a:t>
            </a:r>
            <a:r>
              <a:rPr lang="en-US" dirty="0">
                <a:solidFill>
                  <a:schemeClr val="tx2"/>
                </a:solidFill>
                <a:latin typeface="Franklin Gothic Book" panose="020B0503020102020204" pitchFamily="34" charset="0"/>
              </a:rPr>
              <a:t> </a:t>
            </a:r>
          </a:p>
          <a:p>
            <a:pPr>
              <a:buNone/>
            </a:pPr>
            <a:r>
              <a:rPr lang="en-US" dirty="0">
                <a:solidFill>
                  <a:schemeClr val="tx2"/>
                </a:solidFill>
                <a:latin typeface="Franklin Gothic Book" panose="020B0503020102020204" pitchFamily="34" charset="0"/>
              </a:rPr>
              <a:t>Lachlan, K.A., Spence, P.R., Lin, X., Najarian, K., &amp; Del Greco, M. (2014). Twitter use during </a:t>
            </a: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a weather </a:t>
            </a:r>
            <a:r>
              <a:rPr lang="en-US" dirty="0">
                <a:solidFill>
                  <a:schemeClr val="tx2"/>
                </a:solidFill>
                <a:latin typeface="Franklin Gothic Book" panose="020B0503020102020204" pitchFamily="34" charset="0"/>
              </a:rPr>
              <a:t>event: comparing content associated with localized and </a:t>
            </a:r>
            <a:r>
              <a:rPr lang="en-US" dirty="0" err="1">
                <a:solidFill>
                  <a:schemeClr val="tx2"/>
                </a:solidFill>
                <a:latin typeface="Franklin Gothic Book" panose="020B0503020102020204" pitchFamily="34" charset="0"/>
              </a:rPr>
              <a:t>nonlocalized</a:t>
            </a:r>
            <a:r>
              <a:rPr lang="en-US" dirty="0">
                <a:solidFill>
                  <a:schemeClr val="tx2"/>
                </a:solidFill>
                <a:latin typeface="Franklin Gothic Book" panose="020B0503020102020204" pitchFamily="34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hashtags. </a:t>
            </a:r>
            <a:r>
              <a:rPr lang="en-US" i="1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Communication </a:t>
            </a:r>
            <a:r>
              <a:rPr lang="en-US" i="1" dirty="0">
                <a:solidFill>
                  <a:schemeClr val="tx2"/>
                </a:solidFill>
                <a:latin typeface="Franklin Gothic Book" panose="020B0503020102020204" pitchFamily="34" charset="0"/>
              </a:rPr>
              <a:t>Studies, 65</a:t>
            </a:r>
            <a:r>
              <a:rPr lang="en-US" dirty="0">
                <a:solidFill>
                  <a:schemeClr val="tx2"/>
                </a:solidFill>
                <a:latin typeface="Franklin Gothic Book" panose="020B0503020102020204" pitchFamily="34" charset="0"/>
              </a:rPr>
              <a:t> (5), 519-534. </a:t>
            </a:r>
          </a:p>
          <a:p>
            <a:pPr>
              <a:buNone/>
            </a:pPr>
            <a:r>
              <a:rPr lang="en-US" dirty="0">
                <a:solidFill>
                  <a:schemeClr val="tx2"/>
                </a:solidFill>
                <a:latin typeface="Franklin Gothic Book" panose="020B0503020102020204" pitchFamily="34" charset="0"/>
              </a:rPr>
              <a:t>Lachlan, K.A., Spence, P.R., Lin, X., Najarian, K., &amp; Del Greco, M. (2015). Social media and </a:t>
            </a: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crisis </a:t>
            </a:r>
            <a:r>
              <a:rPr lang="en-US" dirty="0">
                <a:solidFill>
                  <a:schemeClr val="tx2"/>
                </a:solidFill>
                <a:latin typeface="Franklin Gothic Book" panose="020B0503020102020204" pitchFamily="34" charset="0"/>
              </a:rPr>
              <a:t>management: CERC, search strategies, and Twitter content. </a:t>
            </a:r>
            <a:r>
              <a:rPr lang="en-US" i="1" dirty="0">
                <a:solidFill>
                  <a:schemeClr val="tx2"/>
                </a:solidFill>
                <a:latin typeface="Franklin Gothic Book" panose="020B0503020102020204" pitchFamily="34" charset="0"/>
              </a:rPr>
              <a:t>Computers in Human </a:t>
            </a:r>
            <a:r>
              <a:rPr lang="en-US" i="1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Behavior, 54 </a:t>
            </a: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(1), 647-653.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Mazer, J.P, Thompson, B., Cherry, J., Russell, M., Payne, H.J., Kirby, E.G.,</a:t>
            </a:r>
            <a:r>
              <a:rPr lang="en-US" baseline="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 &amp; </a:t>
            </a:r>
            <a:r>
              <a:rPr lang="en-US" baseline="0" dirty="0" err="1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Pfohl</a:t>
            </a:r>
            <a:r>
              <a:rPr lang="en-US" baseline="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 (2015). Communication in the face of a school crisis: Examining the volume and content of social media mentions</a:t>
            </a: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 during active shooter incidents. </a:t>
            </a:r>
            <a:r>
              <a:rPr lang="en-US" i="1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Computers in Human Behavior, 53 </a:t>
            </a: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(3), 238-248.</a:t>
            </a:r>
            <a:endParaRPr lang="en-US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  <a:p>
            <a:pPr>
              <a:buNone/>
            </a:pPr>
            <a:r>
              <a:rPr lang="en-US" dirty="0">
                <a:solidFill>
                  <a:schemeClr val="tx2"/>
                </a:solidFill>
                <a:latin typeface="Franklin Gothic Book" panose="020B0503020102020204" pitchFamily="34" charset="0"/>
              </a:rPr>
              <a:t>Spence, P.R., Lachlan, K.A., Lin, X., &amp; Del Greco, M. (2014). Variability in Twitter content across </a:t>
            </a: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the </a:t>
            </a:r>
            <a:r>
              <a:rPr lang="en-US" dirty="0">
                <a:solidFill>
                  <a:schemeClr val="tx2"/>
                </a:solidFill>
                <a:latin typeface="Franklin Gothic Book" panose="020B0503020102020204" pitchFamily="34" charset="0"/>
              </a:rPr>
              <a:t>stages of a natural disaster: Implications for crisis communication. </a:t>
            </a:r>
            <a:r>
              <a:rPr lang="en-US" i="1" dirty="0">
                <a:solidFill>
                  <a:schemeClr val="tx2"/>
                </a:solidFill>
                <a:latin typeface="Franklin Gothic Book" panose="020B0503020102020204" pitchFamily="34" charset="0"/>
              </a:rPr>
              <a:t>Communication </a:t>
            </a:r>
            <a:r>
              <a:rPr lang="en-US" i="1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Quarterly, 63 </a:t>
            </a: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(2), 171-186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Sutton, J., Spiro, E.S., Johnson, B., Fitzhugh, S., Gibson, B., &amp; Butts, C.T. (2014). Warning tweets: Serial transmission of messages during the warning phase of a disaster event. </a:t>
            </a:r>
            <a:r>
              <a:rPr lang="en-US" i="1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Information, Communication, &amp; Society, 17 </a:t>
            </a: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(6), 765-787.</a:t>
            </a:r>
            <a:endParaRPr lang="en-US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  <a:p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34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Data collection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First set: Hurricane Sandy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	</a:t>
            </a:r>
            <a:r>
              <a:rPr lang="en-US" sz="26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Level 1: 27,259 Tweets (machine coded)</a:t>
            </a:r>
          </a:p>
          <a:p>
            <a:pPr>
              <a:buFontTx/>
              <a:buNone/>
            </a:pPr>
            <a:r>
              <a:rPr lang="en-US" sz="26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	Level 2: 1785 Tweets (human coder)</a:t>
            </a:r>
          </a:p>
          <a:p>
            <a:pPr>
              <a:buFontTx/>
              <a:buNone/>
            </a:pPr>
            <a:r>
              <a:rPr lang="en-US" sz="26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	Collected between 10/27 and 10/30 2012</a:t>
            </a:r>
          </a:p>
          <a:p>
            <a:pPr>
              <a:buFontTx/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chemeClr val="accent1"/>
                </a:solidFill>
                <a:latin typeface="Franklin Gothic Book" panose="020B0503020102020204" pitchFamily="34" charset="0"/>
              </a:rPr>
              <a:t>Second set: Winter Storm </a:t>
            </a:r>
            <a:r>
              <a:rPr lang="en-US" dirty="0" err="1">
                <a:solidFill>
                  <a:schemeClr val="accent1"/>
                </a:solidFill>
                <a:latin typeface="Franklin Gothic Book" panose="020B0503020102020204" pitchFamily="34" charset="0"/>
              </a:rPr>
              <a:t>N</a:t>
            </a:r>
            <a:r>
              <a:rPr lang="en-US" dirty="0" err="1" smtClean="0">
                <a:solidFill>
                  <a:schemeClr val="accent1"/>
                </a:solidFill>
                <a:latin typeface="Franklin Gothic Book" panose="020B0503020102020204" pitchFamily="34" charset="0"/>
              </a:rPr>
              <a:t>emo</a:t>
            </a:r>
            <a:endParaRPr lang="en-US" dirty="0" smtClean="0">
              <a:solidFill>
                <a:schemeClr val="accent1"/>
              </a:solidFill>
              <a:latin typeface="Franklin Gothic Book" panose="020B0503020102020204" pitchFamily="34" charset="0"/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chemeClr val="accent1"/>
                </a:solidFill>
                <a:latin typeface="Franklin Gothic Book" panose="020B0503020102020204" pitchFamily="34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Franklin Gothic Book" panose="020B0503020102020204" pitchFamily="34" charset="0"/>
              </a:rPr>
              <a:t>Level </a:t>
            </a:r>
            <a:r>
              <a:rPr lang="en-US" sz="2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1: </a:t>
            </a:r>
            <a:r>
              <a:rPr lang="en-US" sz="2400" dirty="0" smtClean="0">
                <a:solidFill>
                  <a:schemeClr val="accent1"/>
                </a:solidFill>
                <a:latin typeface="Franklin Gothic Book" panose="020B0503020102020204" pitchFamily="34" charset="0"/>
              </a:rPr>
              <a:t>15,120 </a:t>
            </a:r>
            <a:r>
              <a:rPr lang="en-US" sz="2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Tweets (machine coded)</a:t>
            </a:r>
          </a:p>
          <a:p>
            <a:pPr>
              <a:buFontTx/>
              <a:buNone/>
            </a:pPr>
            <a:r>
              <a:rPr lang="en-US" sz="2400" dirty="0" smtClean="0">
                <a:solidFill>
                  <a:schemeClr val="accent1"/>
                </a:solidFill>
                <a:latin typeface="Franklin Gothic Book" panose="020B0503020102020204" pitchFamily="34" charset="0"/>
              </a:rPr>
              <a:t>	Level </a:t>
            </a:r>
            <a:r>
              <a:rPr lang="en-US" sz="2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2: </a:t>
            </a:r>
            <a:r>
              <a:rPr lang="en-US" sz="2400" dirty="0" smtClean="0">
                <a:solidFill>
                  <a:schemeClr val="accent1"/>
                </a:solidFill>
                <a:latin typeface="Franklin Gothic Book" panose="020B0503020102020204" pitchFamily="34" charset="0"/>
              </a:rPr>
              <a:t>799 </a:t>
            </a:r>
            <a:r>
              <a:rPr lang="en-US" sz="2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Tweets (human coder)</a:t>
            </a:r>
          </a:p>
          <a:p>
            <a:pPr>
              <a:buFontTx/>
              <a:buNone/>
            </a:pPr>
            <a:r>
              <a:rPr lang="en-US" sz="2400" dirty="0" smtClean="0">
                <a:solidFill>
                  <a:schemeClr val="accent1"/>
                </a:solidFill>
                <a:latin typeface="Franklin Gothic Book" panose="020B0503020102020204" pitchFamily="34" charset="0"/>
              </a:rPr>
              <a:t>	Collected </a:t>
            </a:r>
            <a:r>
              <a:rPr lang="en-US" sz="2400" dirty="0">
                <a:solidFill>
                  <a:schemeClr val="accent1"/>
                </a:solidFill>
                <a:latin typeface="Franklin Gothic Book" panose="020B0503020102020204" pitchFamily="34" charset="0"/>
              </a:rPr>
              <a:t>between </a:t>
            </a:r>
            <a:r>
              <a:rPr lang="en-US" sz="2400" dirty="0" smtClean="0">
                <a:solidFill>
                  <a:schemeClr val="accent1"/>
                </a:solidFill>
                <a:latin typeface="Franklin Gothic Book" panose="020B0503020102020204" pitchFamily="34" charset="0"/>
              </a:rPr>
              <a:t>noon and midnight, 2/8 2013</a:t>
            </a:r>
          </a:p>
        </p:txBody>
      </p:sp>
    </p:spTree>
    <p:extLst>
      <p:ext uri="{BB962C8B-B14F-4D97-AF65-F5344CB8AC3E}">
        <p14:creationId xmlns:p14="http://schemas.microsoft.com/office/powerpoint/2010/main" val="176287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Thinking</a:t>
            </a:r>
            <a:r>
              <a:rPr lang="en-US" sz="3200" baseline="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 about this</a:t>
            </a:r>
            <a:r>
              <a:rPr lang="en-US" sz="320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 in CERC terms…. </a:t>
            </a:r>
            <a:endParaRPr lang="en-US" sz="3200" dirty="0">
              <a:solidFill>
                <a:schemeClr val="accent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Pre crisis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Initial event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Maintenance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Resolution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Evaluation</a:t>
            </a:r>
          </a:p>
          <a:p>
            <a:endParaRPr lang="en-US" dirty="0" smtClean="0">
              <a:solidFill>
                <a:schemeClr val="tx2"/>
              </a:solidFill>
              <a:latin typeface="Franklin Gothic Book" panose="020B0503020102020204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Affective concerns may be especially salient during the pre crisis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and initial stages</a:t>
            </a:r>
          </a:p>
          <a:p>
            <a:pPr>
              <a:buNone/>
            </a:pPr>
            <a:endParaRPr lang="en-US" sz="280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  <a:p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Findings</a:t>
            </a:r>
            <a:endParaRPr lang="en-US" sz="3200" dirty="0">
              <a:solidFill>
                <a:schemeClr val="accent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First data collection: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Day 1: info = 41%, affect = 35%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Day 4: info = 32.5%, affect = 47%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Unspecified fear, magnitude</a:t>
            </a:r>
          </a:p>
          <a:p>
            <a:pPr marL="0" indent="0">
              <a:buNone/>
            </a:pPr>
            <a:endParaRPr lang="en-US" sz="24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Franklin Gothic Book" panose="020B0503020102020204" pitchFamily="34" charset="0"/>
              </a:rPr>
              <a:t>Second data collection: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Franklin Gothic Book" panose="020B0503020102020204" pitchFamily="34" charset="0"/>
              </a:rPr>
              <a:t>Localized: 10% affect at noon, 59% by midnight (#bosnow)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Franklin Gothic Book" panose="020B0503020102020204" pitchFamily="34" charset="0"/>
              </a:rPr>
              <a:t>Non-localized: 37.5% at noon, half by midnight (#nemo)</a:t>
            </a:r>
            <a:endParaRPr lang="en-US" sz="2400" dirty="0">
              <a:solidFill>
                <a:schemeClr val="accent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18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Variable Crises</a:t>
            </a:r>
            <a:endParaRPr lang="en-US" sz="3200" dirty="0">
              <a:solidFill>
                <a:schemeClr val="accent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 smtClean="0">
                <a:solidFill>
                  <a:schemeClr val="accent3"/>
                </a:solidFill>
                <a:latin typeface="Franklin Gothic Book" panose="020B0503020102020204" pitchFamily="34" charset="0"/>
              </a:rPr>
              <a:t>Mazer, et al. (2015)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accent3"/>
                </a:solidFill>
                <a:latin typeface="Franklin Gothic Book" panose="020B0503020102020204" pitchFamily="34" charset="0"/>
              </a:rPr>
              <a:t>Tweets following  two school shootings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accent3"/>
                </a:solidFill>
                <a:latin typeface="Franklin Gothic Book" panose="020B0503020102020204" pitchFamily="34" charset="0"/>
              </a:rPr>
              <a:t>Volume peaked within an hour of either event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accent3"/>
                </a:solidFill>
                <a:latin typeface="Franklin Gothic Book" panose="020B0503020102020204" pitchFamily="34" charset="0"/>
              </a:rPr>
              <a:t>Misinformation and rumor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accent3"/>
                </a:solidFill>
                <a:latin typeface="Franklin Gothic Book" panose="020B0503020102020204" pitchFamily="34" charset="0"/>
              </a:rPr>
              <a:t>82% info for one shooting, 78% for the other</a:t>
            </a:r>
          </a:p>
          <a:p>
            <a:pPr marL="0" indent="0">
              <a:buNone/>
            </a:pPr>
            <a:endParaRPr lang="en-US" sz="2600" dirty="0" smtClean="0">
              <a:solidFill>
                <a:schemeClr val="accent3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accent3"/>
                </a:solidFill>
                <a:latin typeface="Franklin Gothic Book" panose="020B0503020102020204" pitchFamily="34" charset="0"/>
              </a:rPr>
              <a:t>Why?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accent3"/>
                </a:solidFill>
                <a:latin typeface="Franklin Gothic Book" panose="020B0503020102020204" pitchFamily="34" charset="0"/>
              </a:rPr>
              <a:t>	</a:t>
            </a:r>
            <a:r>
              <a:rPr lang="en-US" sz="2600" dirty="0" smtClean="0">
                <a:solidFill>
                  <a:schemeClr val="accent3"/>
                </a:solidFill>
                <a:latin typeface="Franklin Gothic Book" panose="020B0503020102020204" pitchFamily="34" charset="0"/>
              </a:rPr>
              <a:t>-high involvement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accent3"/>
                </a:solidFill>
                <a:latin typeface="Franklin Gothic Book" panose="020B0503020102020204" pitchFamily="34" charset="0"/>
              </a:rPr>
              <a:t>	</a:t>
            </a:r>
            <a:r>
              <a:rPr lang="en-US" sz="2600" dirty="0" smtClean="0">
                <a:solidFill>
                  <a:schemeClr val="accent3"/>
                </a:solidFill>
                <a:latin typeface="Franklin Gothic Book" panose="020B0503020102020204" pitchFamily="34" charset="0"/>
              </a:rPr>
              <a:t>-central location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accent3"/>
                </a:solidFill>
                <a:latin typeface="Franklin Gothic Book" panose="020B0503020102020204" pitchFamily="34" charset="0"/>
              </a:rPr>
              <a:t>	</a:t>
            </a:r>
            <a:r>
              <a:rPr lang="en-US" sz="2600" dirty="0" smtClean="0">
                <a:solidFill>
                  <a:schemeClr val="accent3"/>
                </a:solidFill>
                <a:latin typeface="Franklin Gothic Book" panose="020B0503020102020204" pitchFamily="34" charset="0"/>
              </a:rPr>
              <a:t>-reaction only/no warning period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/>
                </a:solidFill>
                <a:latin typeface="Franklin Gothic Book" panose="020B0503020102020204" pitchFamily="34" charset="0"/>
              </a:rPr>
              <a:t>	</a:t>
            </a:r>
            <a:endParaRPr lang="en-US" sz="2400" dirty="0" smtClean="0">
              <a:solidFill>
                <a:schemeClr val="accent3"/>
              </a:solidFill>
              <a:latin typeface="Franklin Gothic Book" panose="020B0503020102020204" pitchFamily="34" charset="0"/>
            </a:endParaRPr>
          </a:p>
          <a:p>
            <a:pPr lvl="1"/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25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Serial Transmission</a:t>
            </a:r>
            <a:endParaRPr lang="en-US" sz="3200" dirty="0">
              <a:solidFill>
                <a:schemeClr val="accent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Sutton, et al. (2014)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Looked at accounts of officials during wildfire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  <a:latin typeface="Franklin Gothic Book" panose="020B0503020102020204" pitchFamily="34" charset="0"/>
              </a:rPr>
              <a:t>I</a:t>
            </a:r>
            <a:r>
              <a:rPr lang="en-US" sz="240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mperative sentences more likely to get retweeted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  <a:latin typeface="Franklin Gothic Book" panose="020B0503020102020204" pitchFamily="34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- </a:t>
            </a:r>
            <a:r>
              <a:rPr lang="en-US" sz="200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direct instructions and behavioral recommendations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  <a:latin typeface="Franklin Gothic Book" panose="020B0503020102020204" pitchFamily="34" charset="0"/>
              </a:rPr>
              <a:t>I</a:t>
            </a:r>
            <a:r>
              <a:rPr lang="en-US" sz="240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nclusion of URL has </a:t>
            </a:r>
            <a:r>
              <a:rPr lang="en-US" sz="2400" i="1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no effect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Follower count predictive of serial transmission</a:t>
            </a: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80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Takeaways</a:t>
            </a:r>
            <a:endParaRPr lang="en-US" sz="3200" dirty="0">
              <a:solidFill>
                <a:schemeClr val="accent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Volume must be dealt with</a:t>
            </a:r>
          </a:p>
          <a:p>
            <a:pPr marL="400050" lvl="1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Regardless of the other considerations, you have a lot of content to cut through to get your message out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Countering with a “tweet storm” is one approach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Serial transmission is another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There may be specific message and targeting strategies that can be used to generate serial transmission</a:t>
            </a:r>
            <a:endParaRPr lang="en-US" sz="240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Takeaways</a:t>
            </a:r>
            <a:endParaRPr lang="en-US" sz="3200" dirty="0">
              <a:solidFill>
                <a:schemeClr val="accent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2) Different crises beget different approaches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>
                <a:solidFill>
                  <a:schemeClr val="tx2"/>
                </a:solidFill>
                <a:latin typeface="Franklin Gothic Book" panose="020B0503020102020204" pitchFamily="34" charset="0"/>
              </a:rPr>
              <a:t>U</a:t>
            </a: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ncertainty reduction may be paramount with long </a:t>
            </a:r>
            <a:r>
              <a:rPr lang="en-US" sz="2400" dirty="0" err="1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precrisis</a:t>
            </a:r>
            <a:endParaRPr lang="en-US" sz="2400" dirty="0" smtClean="0">
              <a:solidFill>
                <a:schemeClr val="tx2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latin typeface="Franklin Gothic Book" panose="020B0503020102020204" pitchFamily="34" charset="0"/>
              </a:rPr>
              <a:t>	U</a:t>
            </a: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nforeseen events may play out differently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latin typeface="Franklin Gothic Book" panose="020B0503020102020204" pitchFamily="34" charset="0"/>
              </a:rPr>
              <a:t>	L</a:t>
            </a: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evel of involvement/risk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latin typeface="Franklin Gothic Book" panose="020B0503020102020204" pitchFamily="34" charset="0"/>
              </a:rPr>
              <a:t>	L</a:t>
            </a: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ocal versus national impact – who is interested?</a:t>
            </a:r>
            <a:endParaRPr lang="en-US" sz="240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33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>
                <a:solidFill>
                  <a:schemeClr val="accent2"/>
                </a:solidFill>
                <a:latin typeface="Franklin Gothic Book" panose="020B0503020102020204" pitchFamily="34" charset="0"/>
              </a:rPr>
              <a:t>Takeaways</a:t>
            </a:r>
            <a:endParaRPr lang="en-US" sz="3200" dirty="0">
              <a:solidFill>
                <a:schemeClr val="accent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3) Misinformation must be countered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May actually be of greater concern in localized crises that are not over-tweeted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Constant monitoring of relevant hashtags </a:t>
            </a:r>
            <a:r>
              <a:rPr lang="en-US" sz="2400" i="1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as they emerge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Franklin Gothic Book" panose="020B0503020102020204" pitchFamily="34" charset="0"/>
              </a:rPr>
              <a:t>Use source credibility and serial transmission to neutralize</a:t>
            </a:r>
            <a:endParaRPr lang="en-US" sz="2400" dirty="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7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white-with-sm-oaklea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3300 chapter 10 working</Template>
  <TotalTime>1512</TotalTime>
  <Words>677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Franklin Gothic Book</vt:lpstr>
      <vt:lpstr>template-white-with-sm-oakleaf</vt:lpstr>
      <vt:lpstr>Twitter use by affected publics during crises and disasters: What we know from recent research and considerations for emergency management</vt:lpstr>
      <vt:lpstr>Data collection</vt:lpstr>
      <vt:lpstr>Thinking about this in CERC terms…. </vt:lpstr>
      <vt:lpstr>Findings</vt:lpstr>
      <vt:lpstr>Variable Crises</vt:lpstr>
      <vt:lpstr>Serial Transmission</vt:lpstr>
      <vt:lpstr>Takeaways</vt:lpstr>
      <vt:lpstr>Takeaways</vt:lpstr>
      <vt:lpstr>Takeaways</vt:lpstr>
      <vt:lpstr>Takeaways</vt:lpstr>
      <vt:lpstr>References</vt:lpstr>
    </vt:vector>
  </TitlesOfParts>
  <Company>University of Connecticut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Lachlan, Kenneth</dc:creator>
  <cp:lastModifiedBy>Lachlan, Kenneth</cp:lastModifiedBy>
  <cp:revision>15</cp:revision>
  <dcterms:created xsi:type="dcterms:W3CDTF">2016-02-10T15:31:37Z</dcterms:created>
  <dcterms:modified xsi:type="dcterms:W3CDTF">2016-02-11T18:37:55Z</dcterms:modified>
</cp:coreProperties>
</file>