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9" r:id="rId4"/>
    <p:sldId id="275" r:id="rId5"/>
    <p:sldId id="276" r:id="rId6"/>
    <p:sldId id="260" r:id="rId7"/>
    <p:sldId id="277" r:id="rId8"/>
    <p:sldId id="262" r:id="rId9"/>
    <p:sldId id="267" r:id="rId10"/>
    <p:sldId id="268" r:id="rId11"/>
    <p:sldId id="278" r:id="rId12"/>
    <p:sldId id="269" r:id="rId13"/>
    <p:sldId id="270" r:id="rId14"/>
    <p:sldId id="263" r:id="rId15"/>
    <p:sldId id="264" r:id="rId16"/>
    <p:sldId id="271" r:id="rId17"/>
    <p:sldId id="280" r:id="rId18"/>
    <p:sldId id="279" r:id="rId19"/>
    <p:sldId id="272" r:id="rId20"/>
    <p:sldId id="274" r:id="rId21"/>
    <p:sldId id="265" r:id="rId22"/>
    <p:sldId id="266"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4660"/>
  </p:normalViewPr>
  <p:slideViewPr>
    <p:cSldViewPr snapToGrid="0" snapToObjects="1">
      <p:cViewPr varScale="1">
        <p:scale>
          <a:sx n="110" d="100"/>
          <a:sy n="110" d="100"/>
        </p:scale>
        <p:origin x="-165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395CFA-3A3C-1940-9E5F-C609AAF83FA5}" type="datetimeFigureOut">
              <a:rPr lang="en-US" smtClean="0"/>
              <a:pPr/>
              <a:t>1/22/2016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D1E15-8B65-CB40-89BF-4DB39EEB04FE}" type="slidenum">
              <a:rPr lang="en-US" smtClean="0"/>
              <a:pPr/>
              <a:t>‹#›</a:t>
            </a:fld>
            <a:endParaRPr lang="en-US"/>
          </a:p>
        </p:txBody>
      </p:sp>
    </p:spTree>
    <p:extLst>
      <p:ext uri="{BB962C8B-B14F-4D97-AF65-F5344CB8AC3E}">
        <p14:creationId xmlns:p14="http://schemas.microsoft.com/office/powerpoint/2010/main" xmlns="" val="22833540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FFFFFF"/>
                </a:solidFill>
                <a:latin typeface="Arial"/>
                <a:cs typeface="Arial"/>
              </a:rPr>
              <a:t>• Visual use in Crisis Communication is an  under-researched area</a:t>
            </a:r>
          </a:p>
          <a:p>
            <a:r>
              <a:rPr lang="en-US" sz="1200" dirty="0" smtClean="0">
                <a:solidFill>
                  <a:srgbClr val="FFFFFF"/>
                </a:solidFill>
                <a:latin typeface="Arial"/>
                <a:cs typeface="Arial"/>
              </a:rPr>
              <a:t>• Research is needed on the effect of visuals on publics’ perceptions of crisis responsibility </a:t>
            </a:r>
            <a:r>
              <a:rPr lang="en-US" sz="1050" dirty="0" smtClean="0">
                <a:solidFill>
                  <a:srgbClr val="FFFFFF"/>
                </a:solidFill>
                <a:latin typeface="Arial"/>
                <a:cs typeface="Arial"/>
              </a:rPr>
              <a:t>(Coombs &amp; Holladay, 2011) </a:t>
            </a:r>
          </a:p>
          <a:p>
            <a:endParaRPr lang="en-US" dirty="0"/>
          </a:p>
        </p:txBody>
      </p:sp>
      <p:sp>
        <p:nvSpPr>
          <p:cNvPr id="4" name="Slide Number Placeholder 3"/>
          <p:cNvSpPr>
            <a:spLocks noGrp="1"/>
          </p:cNvSpPr>
          <p:nvPr>
            <p:ph type="sldNum" sz="quarter" idx="10"/>
          </p:nvPr>
        </p:nvSpPr>
        <p:spPr/>
        <p:txBody>
          <a:bodyPr/>
          <a:lstStyle/>
          <a:p>
            <a:fld id="{F3AD1E15-8B65-CB40-89BF-4DB39EEB04FE}" type="slidenum">
              <a:rPr lang="en-US" smtClean="0"/>
              <a:pPr/>
              <a:t>2</a:t>
            </a:fld>
            <a:endParaRPr lang="en-US"/>
          </a:p>
        </p:txBody>
      </p:sp>
    </p:spTree>
    <p:extLst>
      <p:ext uri="{BB962C8B-B14F-4D97-AF65-F5344CB8AC3E}">
        <p14:creationId xmlns:p14="http://schemas.microsoft.com/office/powerpoint/2010/main" xmlns="" val="4110447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Currently, Instagram &amp; Pinterest have higher adoption rates by organizations in public relations functions</a:t>
            </a:r>
          </a:p>
          <a:p>
            <a:r>
              <a:rPr lang="en-US" sz="1200" kern="1200" dirty="0" smtClean="0">
                <a:solidFill>
                  <a:schemeClr val="tx1"/>
                </a:solidFill>
                <a:effectLst/>
                <a:latin typeface="+mn-lt"/>
                <a:ea typeface="+mn-ea"/>
                <a:cs typeface="+mn-cs"/>
              </a:rPr>
              <a:t>• In 2015, Instagram reached 400 million monthly active users</a:t>
            </a:r>
          </a:p>
          <a:p>
            <a:r>
              <a:rPr lang="en-US" sz="1200" kern="1200" dirty="0" smtClean="0">
                <a:solidFill>
                  <a:schemeClr val="tx1"/>
                </a:solidFill>
                <a:effectLst/>
                <a:latin typeface="+mn-lt"/>
                <a:ea typeface="+mn-ea"/>
                <a:cs typeface="+mn-cs"/>
              </a:rPr>
              <a:t>• Approximately 28 percent of online U.S. adults 18 and older use Pinterest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D1E15-8B65-CB40-89BF-4DB39EEB04FE}" type="slidenum">
              <a:rPr lang="en-US" smtClean="0"/>
              <a:pPr/>
              <a:t>15</a:t>
            </a:fld>
            <a:endParaRPr lang="en-US"/>
          </a:p>
        </p:txBody>
      </p:sp>
    </p:spTree>
    <p:extLst>
      <p:ext uri="{BB962C8B-B14F-4D97-AF65-F5344CB8AC3E}">
        <p14:creationId xmlns:p14="http://schemas.microsoft.com/office/powerpoint/2010/main" xmlns="" val="2856244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46CA99-3440-FC43-9101-C99F1F24D08E}" type="datetimeFigureOut">
              <a:rPr lang="en-US" smtClean="0"/>
              <a:pPr/>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FA972-0CB0-D940-8F4A-5220E56C7F8F}" type="slidenum">
              <a:rPr lang="en-US" smtClean="0"/>
              <a:pPr/>
              <a:t>‹#›</a:t>
            </a:fld>
            <a:endParaRPr lang="en-US"/>
          </a:p>
        </p:txBody>
      </p:sp>
    </p:spTree>
    <p:extLst>
      <p:ext uri="{BB962C8B-B14F-4D97-AF65-F5344CB8AC3E}">
        <p14:creationId xmlns:p14="http://schemas.microsoft.com/office/powerpoint/2010/main" xmlns="" val="3936867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46CA99-3440-FC43-9101-C99F1F24D08E}" type="datetimeFigureOut">
              <a:rPr lang="en-US" smtClean="0"/>
              <a:pPr/>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FA972-0CB0-D940-8F4A-5220E56C7F8F}" type="slidenum">
              <a:rPr lang="en-US" smtClean="0"/>
              <a:pPr/>
              <a:t>‹#›</a:t>
            </a:fld>
            <a:endParaRPr lang="en-US"/>
          </a:p>
        </p:txBody>
      </p:sp>
    </p:spTree>
    <p:extLst>
      <p:ext uri="{BB962C8B-B14F-4D97-AF65-F5344CB8AC3E}">
        <p14:creationId xmlns:p14="http://schemas.microsoft.com/office/powerpoint/2010/main" xmlns="" val="1944935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46CA99-3440-FC43-9101-C99F1F24D08E}" type="datetimeFigureOut">
              <a:rPr lang="en-US" smtClean="0"/>
              <a:pPr/>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FA972-0CB0-D940-8F4A-5220E56C7F8F}" type="slidenum">
              <a:rPr lang="en-US" smtClean="0"/>
              <a:pPr/>
              <a:t>‹#›</a:t>
            </a:fld>
            <a:endParaRPr lang="en-US"/>
          </a:p>
        </p:txBody>
      </p:sp>
    </p:spTree>
    <p:extLst>
      <p:ext uri="{BB962C8B-B14F-4D97-AF65-F5344CB8AC3E}">
        <p14:creationId xmlns:p14="http://schemas.microsoft.com/office/powerpoint/2010/main" xmlns="" val="3780237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46CA99-3440-FC43-9101-C99F1F24D08E}" type="datetimeFigureOut">
              <a:rPr lang="en-US" smtClean="0"/>
              <a:pPr/>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FA972-0CB0-D940-8F4A-5220E56C7F8F}" type="slidenum">
              <a:rPr lang="en-US" smtClean="0"/>
              <a:pPr/>
              <a:t>‹#›</a:t>
            </a:fld>
            <a:endParaRPr lang="en-US"/>
          </a:p>
        </p:txBody>
      </p:sp>
    </p:spTree>
    <p:extLst>
      <p:ext uri="{BB962C8B-B14F-4D97-AF65-F5344CB8AC3E}">
        <p14:creationId xmlns:p14="http://schemas.microsoft.com/office/powerpoint/2010/main" xmlns="" val="1261534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46CA99-3440-FC43-9101-C99F1F24D08E}" type="datetimeFigureOut">
              <a:rPr lang="en-US" smtClean="0"/>
              <a:pPr/>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FA972-0CB0-D940-8F4A-5220E56C7F8F}" type="slidenum">
              <a:rPr lang="en-US" smtClean="0"/>
              <a:pPr/>
              <a:t>‹#›</a:t>
            </a:fld>
            <a:endParaRPr lang="en-US"/>
          </a:p>
        </p:txBody>
      </p:sp>
    </p:spTree>
    <p:extLst>
      <p:ext uri="{BB962C8B-B14F-4D97-AF65-F5344CB8AC3E}">
        <p14:creationId xmlns:p14="http://schemas.microsoft.com/office/powerpoint/2010/main" xmlns="" val="961523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46CA99-3440-FC43-9101-C99F1F24D08E}" type="datetimeFigureOut">
              <a:rPr lang="en-US" smtClean="0"/>
              <a:pPr/>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FFA972-0CB0-D940-8F4A-5220E56C7F8F}" type="slidenum">
              <a:rPr lang="en-US" smtClean="0"/>
              <a:pPr/>
              <a:t>‹#›</a:t>
            </a:fld>
            <a:endParaRPr lang="en-US"/>
          </a:p>
        </p:txBody>
      </p:sp>
    </p:spTree>
    <p:extLst>
      <p:ext uri="{BB962C8B-B14F-4D97-AF65-F5344CB8AC3E}">
        <p14:creationId xmlns:p14="http://schemas.microsoft.com/office/powerpoint/2010/main" xmlns="" val="1885074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46CA99-3440-FC43-9101-C99F1F24D08E}" type="datetimeFigureOut">
              <a:rPr lang="en-US" smtClean="0"/>
              <a:pPr/>
              <a:t>1/22/2016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FFA972-0CB0-D940-8F4A-5220E56C7F8F}" type="slidenum">
              <a:rPr lang="en-US" smtClean="0"/>
              <a:pPr/>
              <a:t>‹#›</a:t>
            </a:fld>
            <a:endParaRPr lang="en-US"/>
          </a:p>
        </p:txBody>
      </p:sp>
    </p:spTree>
    <p:extLst>
      <p:ext uri="{BB962C8B-B14F-4D97-AF65-F5344CB8AC3E}">
        <p14:creationId xmlns:p14="http://schemas.microsoft.com/office/powerpoint/2010/main" xmlns="" val="3026606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46CA99-3440-FC43-9101-C99F1F24D08E}" type="datetimeFigureOut">
              <a:rPr lang="en-US" smtClean="0"/>
              <a:pPr/>
              <a:t>1/22/2016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FFA972-0CB0-D940-8F4A-5220E56C7F8F}" type="slidenum">
              <a:rPr lang="en-US" smtClean="0"/>
              <a:pPr/>
              <a:t>‹#›</a:t>
            </a:fld>
            <a:endParaRPr lang="en-US"/>
          </a:p>
        </p:txBody>
      </p:sp>
    </p:spTree>
    <p:extLst>
      <p:ext uri="{BB962C8B-B14F-4D97-AF65-F5344CB8AC3E}">
        <p14:creationId xmlns:p14="http://schemas.microsoft.com/office/powerpoint/2010/main" xmlns="" val="1676219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46CA99-3440-FC43-9101-C99F1F24D08E}" type="datetimeFigureOut">
              <a:rPr lang="en-US" smtClean="0"/>
              <a:pPr/>
              <a:t>1/22/2016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FFA972-0CB0-D940-8F4A-5220E56C7F8F}" type="slidenum">
              <a:rPr lang="en-US" smtClean="0"/>
              <a:pPr/>
              <a:t>‹#›</a:t>
            </a:fld>
            <a:endParaRPr lang="en-US"/>
          </a:p>
        </p:txBody>
      </p:sp>
    </p:spTree>
    <p:extLst>
      <p:ext uri="{BB962C8B-B14F-4D97-AF65-F5344CB8AC3E}">
        <p14:creationId xmlns:p14="http://schemas.microsoft.com/office/powerpoint/2010/main" xmlns="" val="2145896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46CA99-3440-FC43-9101-C99F1F24D08E}" type="datetimeFigureOut">
              <a:rPr lang="en-US" smtClean="0"/>
              <a:pPr/>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FFA972-0CB0-D940-8F4A-5220E56C7F8F}" type="slidenum">
              <a:rPr lang="en-US" smtClean="0"/>
              <a:pPr/>
              <a:t>‹#›</a:t>
            </a:fld>
            <a:endParaRPr lang="en-US"/>
          </a:p>
        </p:txBody>
      </p:sp>
    </p:spTree>
    <p:extLst>
      <p:ext uri="{BB962C8B-B14F-4D97-AF65-F5344CB8AC3E}">
        <p14:creationId xmlns:p14="http://schemas.microsoft.com/office/powerpoint/2010/main" xmlns="" val="2464730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46CA99-3440-FC43-9101-C99F1F24D08E}" type="datetimeFigureOut">
              <a:rPr lang="en-US" smtClean="0"/>
              <a:pPr/>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FFA972-0CB0-D940-8F4A-5220E56C7F8F}" type="slidenum">
              <a:rPr lang="en-US" smtClean="0"/>
              <a:pPr/>
              <a:t>‹#›</a:t>
            </a:fld>
            <a:endParaRPr lang="en-US"/>
          </a:p>
        </p:txBody>
      </p:sp>
    </p:spTree>
    <p:extLst>
      <p:ext uri="{BB962C8B-B14F-4D97-AF65-F5344CB8AC3E}">
        <p14:creationId xmlns:p14="http://schemas.microsoft.com/office/powerpoint/2010/main" xmlns="" val="344033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46CA99-3440-FC43-9101-C99F1F24D08E}" type="datetimeFigureOut">
              <a:rPr lang="en-US" smtClean="0"/>
              <a:pPr/>
              <a:t>1/22/2016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FFA972-0CB0-D940-8F4A-5220E56C7F8F}" type="slidenum">
              <a:rPr lang="en-US" smtClean="0"/>
              <a:pPr/>
              <a:t>‹#›</a:t>
            </a:fld>
            <a:endParaRPr lang="en-US"/>
          </a:p>
        </p:txBody>
      </p:sp>
    </p:spTree>
    <p:extLst>
      <p:ext uri="{BB962C8B-B14F-4D97-AF65-F5344CB8AC3E}">
        <p14:creationId xmlns:p14="http://schemas.microsoft.com/office/powerpoint/2010/main" xmlns="" val="4052571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3346" y="5834970"/>
            <a:ext cx="8245206" cy="793743"/>
            <a:chOff x="457199" y="123887"/>
            <a:chExt cx="8245206" cy="793743"/>
          </a:xfrm>
        </p:grpSpPr>
        <p:grpSp>
          <p:nvGrpSpPr>
            <p:cNvPr id="5" name="Group 4"/>
            <p:cNvGrpSpPr/>
            <p:nvPr/>
          </p:nvGrpSpPr>
          <p:grpSpPr>
            <a:xfrm>
              <a:off x="4162823" y="123890"/>
              <a:ext cx="3554923" cy="793740"/>
              <a:chOff x="246950" y="123891"/>
              <a:chExt cx="4691885" cy="1047599"/>
            </a:xfrm>
          </p:grpSpPr>
          <p:pic>
            <p:nvPicPr>
              <p:cNvPr id="12" name="Picture 11"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13" name="Picture 12"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14" name="Picture 13"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15" name="Picture 14"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grpSp>
          <p:nvGrpSpPr>
            <p:cNvPr id="6" name="Group 5"/>
            <p:cNvGrpSpPr/>
            <p:nvPr/>
          </p:nvGrpSpPr>
          <p:grpSpPr>
            <a:xfrm>
              <a:off x="457199" y="123887"/>
              <a:ext cx="3554923" cy="793740"/>
              <a:chOff x="246950" y="123891"/>
              <a:chExt cx="4691885" cy="1047599"/>
            </a:xfrm>
          </p:grpSpPr>
          <p:pic>
            <p:nvPicPr>
              <p:cNvPr id="8" name="Picture 7"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9" name="Picture 8"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10" name="Picture 9"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11" name="Picture 10"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pic>
          <p:nvPicPr>
            <p:cNvPr id="7" name="Picture 6"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913220" y="128442"/>
              <a:ext cx="789185" cy="789186"/>
            </a:xfrm>
            <a:prstGeom prst="rect">
              <a:avLst/>
            </a:prstGeom>
          </p:spPr>
        </p:pic>
      </p:grpSp>
      <p:grpSp>
        <p:nvGrpSpPr>
          <p:cNvPr id="16" name="Group 15"/>
          <p:cNvGrpSpPr/>
          <p:nvPr/>
        </p:nvGrpSpPr>
        <p:grpSpPr>
          <a:xfrm>
            <a:off x="453346" y="4471711"/>
            <a:ext cx="8245206" cy="793743"/>
            <a:chOff x="457199" y="123887"/>
            <a:chExt cx="8245206" cy="793743"/>
          </a:xfrm>
        </p:grpSpPr>
        <p:grpSp>
          <p:nvGrpSpPr>
            <p:cNvPr id="17" name="Group 16"/>
            <p:cNvGrpSpPr/>
            <p:nvPr/>
          </p:nvGrpSpPr>
          <p:grpSpPr>
            <a:xfrm>
              <a:off x="4162823" y="123890"/>
              <a:ext cx="3554923" cy="793740"/>
              <a:chOff x="246950" y="123891"/>
              <a:chExt cx="4691885" cy="1047599"/>
            </a:xfrm>
          </p:grpSpPr>
          <p:pic>
            <p:nvPicPr>
              <p:cNvPr id="24" name="Picture 23"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25" name="Picture 24"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26" name="Picture 25"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27" name="Picture 26"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grpSp>
          <p:nvGrpSpPr>
            <p:cNvPr id="18" name="Group 17"/>
            <p:cNvGrpSpPr/>
            <p:nvPr/>
          </p:nvGrpSpPr>
          <p:grpSpPr>
            <a:xfrm>
              <a:off x="457199" y="123887"/>
              <a:ext cx="3554923" cy="793740"/>
              <a:chOff x="246950" y="123891"/>
              <a:chExt cx="4691885" cy="1047599"/>
            </a:xfrm>
          </p:grpSpPr>
          <p:pic>
            <p:nvPicPr>
              <p:cNvPr id="20" name="Picture 19"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21" name="Picture 20"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22" name="Picture 21"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23" name="Picture 22"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pic>
          <p:nvPicPr>
            <p:cNvPr id="19" name="Picture 18"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913220" y="128442"/>
              <a:ext cx="789185" cy="789186"/>
            </a:xfrm>
            <a:prstGeom prst="rect">
              <a:avLst/>
            </a:prstGeom>
          </p:spPr>
        </p:pic>
      </p:grpSp>
      <p:grpSp>
        <p:nvGrpSpPr>
          <p:cNvPr id="28" name="Group 27"/>
          <p:cNvGrpSpPr/>
          <p:nvPr/>
        </p:nvGrpSpPr>
        <p:grpSpPr>
          <a:xfrm>
            <a:off x="453346" y="3092457"/>
            <a:ext cx="8245206" cy="793743"/>
            <a:chOff x="457199" y="123887"/>
            <a:chExt cx="8245206" cy="793743"/>
          </a:xfrm>
        </p:grpSpPr>
        <p:grpSp>
          <p:nvGrpSpPr>
            <p:cNvPr id="29" name="Group 28"/>
            <p:cNvGrpSpPr/>
            <p:nvPr/>
          </p:nvGrpSpPr>
          <p:grpSpPr>
            <a:xfrm>
              <a:off x="4162823" y="123890"/>
              <a:ext cx="3554923" cy="793740"/>
              <a:chOff x="246950" y="123891"/>
              <a:chExt cx="4691885" cy="1047599"/>
            </a:xfrm>
          </p:grpSpPr>
          <p:pic>
            <p:nvPicPr>
              <p:cNvPr id="36" name="Picture 35"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37" name="Picture 36"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38" name="Picture 37"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39" name="Picture 38"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grpSp>
          <p:nvGrpSpPr>
            <p:cNvPr id="30" name="Group 29"/>
            <p:cNvGrpSpPr/>
            <p:nvPr/>
          </p:nvGrpSpPr>
          <p:grpSpPr>
            <a:xfrm>
              <a:off x="457199" y="123887"/>
              <a:ext cx="3554923" cy="793740"/>
              <a:chOff x="246950" y="123891"/>
              <a:chExt cx="4691885" cy="1047599"/>
            </a:xfrm>
          </p:grpSpPr>
          <p:pic>
            <p:nvPicPr>
              <p:cNvPr id="32" name="Picture 31"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33" name="Picture 32"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34" name="Picture 33"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35" name="Picture 34"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pic>
          <p:nvPicPr>
            <p:cNvPr id="31" name="Picture 30"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913220" y="128442"/>
              <a:ext cx="789185" cy="789186"/>
            </a:xfrm>
            <a:prstGeom prst="rect">
              <a:avLst/>
            </a:prstGeom>
          </p:spPr>
        </p:pic>
      </p:grpSp>
      <p:grpSp>
        <p:nvGrpSpPr>
          <p:cNvPr id="40" name="Group 39"/>
          <p:cNvGrpSpPr/>
          <p:nvPr/>
        </p:nvGrpSpPr>
        <p:grpSpPr>
          <a:xfrm>
            <a:off x="453346" y="338168"/>
            <a:ext cx="8245206" cy="793743"/>
            <a:chOff x="457199" y="123887"/>
            <a:chExt cx="8245206" cy="793743"/>
          </a:xfrm>
        </p:grpSpPr>
        <p:grpSp>
          <p:nvGrpSpPr>
            <p:cNvPr id="41" name="Group 40"/>
            <p:cNvGrpSpPr/>
            <p:nvPr/>
          </p:nvGrpSpPr>
          <p:grpSpPr>
            <a:xfrm>
              <a:off x="4162823" y="123890"/>
              <a:ext cx="3554923" cy="793740"/>
              <a:chOff x="246950" y="123891"/>
              <a:chExt cx="4691885" cy="1047599"/>
            </a:xfrm>
          </p:grpSpPr>
          <p:pic>
            <p:nvPicPr>
              <p:cNvPr id="48" name="Picture 47"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49" name="Picture 48"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50" name="Picture 49"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51" name="Picture 50"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grpSp>
          <p:nvGrpSpPr>
            <p:cNvPr id="42" name="Group 41"/>
            <p:cNvGrpSpPr/>
            <p:nvPr/>
          </p:nvGrpSpPr>
          <p:grpSpPr>
            <a:xfrm>
              <a:off x="457199" y="123887"/>
              <a:ext cx="3554923" cy="793740"/>
              <a:chOff x="246950" y="123891"/>
              <a:chExt cx="4691885" cy="1047599"/>
            </a:xfrm>
          </p:grpSpPr>
          <p:pic>
            <p:nvPicPr>
              <p:cNvPr id="44" name="Picture 43"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45" name="Picture 44"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46" name="Picture 45"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47" name="Picture 46"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pic>
          <p:nvPicPr>
            <p:cNvPr id="43" name="Picture 42"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913220" y="128442"/>
              <a:ext cx="789185" cy="789186"/>
            </a:xfrm>
            <a:prstGeom prst="rect">
              <a:avLst/>
            </a:prstGeom>
          </p:spPr>
        </p:pic>
      </p:grpSp>
      <p:grpSp>
        <p:nvGrpSpPr>
          <p:cNvPr id="52" name="Group 51"/>
          <p:cNvGrpSpPr/>
          <p:nvPr/>
        </p:nvGrpSpPr>
        <p:grpSpPr>
          <a:xfrm>
            <a:off x="453346" y="1721979"/>
            <a:ext cx="8245206" cy="793743"/>
            <a:chOff x="457199" y="123887"/>
            <a:chExt cx="8245206" cy="793743"/>
          </a:xfrm>
        </p:grpSpPr>
        <p:grpSp>
          <p:nvGrpSpPr>
            <p:cNvPr id="53" name="Group 52"/>
            <p:cNvGrpSpPr/>
            <p:nvPr/>
          </p:nvGrpSpPr>
          <p:grpSpPr>
            <a:xfrm>
              <a:off x="4162823" y="123890"/>
              <a:ext cx="3554923" cy="793740"/>
              <a:chOff x="246950" y="123891"/>
              <a:chExt cx="4691885" cy="1047599"/>
            </a:xfrm>
          </p:grpSpPr>
          <p:pic>
            <p:nvPicPr>
              <p:cNvPr id="60" name="Picture 59"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61" name="Picture 60"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62" name="Picture 61"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63" name="Picture 62"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grpSp>
          <p:nvGrpSpPr>
            <p:cNvPr id="54" name="Group 53"/>
            <p:cNvGrpSpPr/>
            <p:nvPr/>
          </p:nvGrpSpPr>
          <p:grpSpPr>
            <a:xfrm>
              <a:off x="457199" y="123887"/>
              <a:ext cx="3554923" cy="793740"/>
              <a:chOff x="246950" y="123891"/>
              <a:chExt cx="4691885" cy="1047599"/>
            </a:xfrm>
          </p:grpSpPr>
          <p:pic>
            <p:nvPicPr>
              <p:cNvPr id="56" name="Picture 55"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57" name="Picture 56"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58" name="Picture 57"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59" name="Picture 58"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pic>
          <p:nvPicPr>
            <p:cNvPr id="55" name="Picture 54"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913220" y="128442"/>
              <a:ext cx="789185" cy="789186"/>
            </a:xfrm>
            <a:prstGeom prst="rect">
              <a:avLst/>
            </a:prstGeom>
          </p:spPr>
        </p:pic>
      </p:grpSp>
      <p:sp>
        <p:nvSpPr>
          <p:cNvPr id="64" name="Rectangle 63"/>
          <p:cNvSpPr/>
          <p:nvPr/>
        </p:nvSpPr>
        <p:spPr>
          <a:xfrm>
            <a:off x="0" y="0"/>
            <a:ext cx="9144000" cy="6858000"/>
          </a:xfrm>
          <a:prstGeom prst="rect">
            <a:avLst/>
          </a:prstGeom>
          <a:solidFill>
            <a:schemeClr val="tx1">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0" y="0"/>
            <a:ext cx="9144000" cy="36955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TextBox 65"/>
          <p:cNvSpPr txBox="1"/>
          <p:nvPr/>
        </p:nvSpPr>
        <p:spPr>
          <a:xfrm>
            <a:off x="453346" y="206018"/>
            <a:ext cx="8128706" cy="3970318"/>
          </a:xfrm>
          <a:prstGeom prst="rect">
            <a:avLst/>
          </a:prstGeom>
          <a:noFill/>
        </p:spPr>
        <p:txBody>
          <a:bodyPr wrap="square" rtlCol="0">
            <a:spAutoFit/>
          </a:bodyPr>
          <a:lstStyle/>
          <a:p>
            <a:pPr algn="ctr"/>
            <a:r>
              <a:rPr lang="en-US" sz="4400" u="sng" dirty="0" smtClean="0">
                <a:solidFill>
                  <a:srgbClr val="FFFFFF"/>
                </a:solidFill>
                <a:latin typeface="Helvetica"/>
                <a:cs typeface="Helvetica"/>
              </a:rPr>
              <a:t>Picture This and Take That</a:t>
            </a:r>
            <a:r>
              <a:rPr lang="en-US" sz="4000" dirty="0" smtClean="0">
                <a:solidFill>
                  <a:srgbClr val="FFFFFF"/>
                </a:solidFill>
                <a:latin typeface="Helvetica"/>
                <a:cs typeface="Helvetica"/>
              </a:rPr>
              <a:t>:</a:t>
            </a:r>
          </a:p>
          <a:p>
            <a:pPr algn="ctr"/>
            <a:endParaRPr lang="en-US" sz="4000" dirty="0" smtClean="0">
              <a:solidFill>
                <a:srgbClr val="FFFFFF"/>
              </a:solidFill>
              <a:latin typeface="Helvetica"/>
              <a:cs typeface="Helvetica"/>
            </a:endParaRPr>
          </a:p>
          <a:p>
            <a:pPr algn="ctr"/>
            <a:r>
              <a:rPr lang="en-US" sz="3600" dirty="0" smtClean="0">
                <a:solidFill>
                  <a:schemeClr val="bg1">
                    <a:lumMod val="85000"/>
                  </a:schemeClr>
                </a:solidFill>
                <a:latin typeface="Helvetica"/>
                <a:cs typeface="Helvetica"/>
              </a:rPr>
              <a:t>Strategic Crisis Visuals and Visual Social Media (VSM) in Crisis Communication</a:t>
            </a:r>
          </a:p>
          <a:p>
            <a:pPr algn="ctr"/>
            <a:endParaRPr lang="en-US" sz="3600" dirty="0" smtClean="0">
              <a:solidFill>
                <a:schemeClr val="bg1">
                  <a:lumMod val="85000"/>
                </a:schemeClr>
              </a:solidFill>
              <a:latin typeface="Helvetica"/>
              <a:cs typeface="Helvetica"/>
            </a:endParaRPr>
          </a:p>
          <a:p>
            <a:pPr algn="ctr"/>
            <a:r>
              <a:rPr lang="en-US" sz="2400" dirty="0" smtClean="0">
                <a:solidFill>
                  <a:schemeClr val="accent6">
                    <a:lumMod val="75000"/>
                  </a:schemeClr>
                </a:solidFill>
                <a:latin typeface="Helvetica"/>
                <a:cs typeface="Helvetica"/>
              </a:rPr>
              <a:t>ICRC 2016</a:t>
            </a:r>
            <a:endParaRPr lang="en-US" sz="2400" dirty="0">
              <a:solidFill>
                <a:schemeClr val="accent6">
                  <a:lumMod val="75000"/>
                </a:schemeClr>
              </a:solidFill>
              <a:latin typeface="Helvetica"/>
              <a:cs typeface="Helvetica"/>
            </a:endParaRPr>
          </a:p>
        </p:txBody>
      </p:sp>
      <p:sp>
        <p:nvSpPr>
          <p:cNvPr id="67" name="TextBox 66"/>
          <p:cNvSpPr txBox="1"/>
          <p:nvPr/>
        </p:nvSpPr>
        <p:spPr>
          <a:xfrm>
            <a:off x="4008269" y="4435802"/>
            <a:ext cx="4928793" cy="2062103"/>
          </a:xfrm>
          <a:prstGeom prst="rect">
            <a:avLst/>
          </a:prstGeom>
          <a:noFill/>
        </p:spPr>
        <p:txBody>
          <a:bodyPr wrap="square" rtlCol="0">
            <a:spAutoFit/>
          </a:bodyPr>
          <a:lstStyle/>
          <a:p>
            <a:pPr algn="r"/>
            <a:r>
              <a:rPr lang="en-US" sz="2800" dirty="0" smtClean="0">
                <a:solidFill>
                  <a:schemeClr val="bg1">
                    <a:lumMod val="75000"/>
                  </a:schemeClr>
                </a:solidFill>
                <a:latin typeface="Helvetica"/>
                <a:cs typeface="Helvetica"/>
              </a:rPr>
              <a:t>Jeanine Guidry </a:t>
            </a:r>
          </a:p>
          <a:p>
            <a:pPr algn="r"/>
            <a:r>
              <a:rPr lang="en-US" sz="2400" dirty="0" smtClean="0">
                <a:solidFill>
                  <a:schemeClr val="bg1"/>
                </a:solidFill>
                <a:latin typeface="Helvetica"/>
                <a:cs typeface="Helvetica"/>
              </a:rPr>
              <a:t>Virginia Commonwealth University</a:t>
            </a:r>
          </a:p>
          <a:p>
            <a:pPr algn="r"/>
            <a:endParaRPr lang="en-US" sz="2400" dirty="0" smtClean="0">
              <a:solidFill>
                <a:schemeClr val="bg1"/>
              </a:solidFill>
              <a:latin typeface="Helvetica"/>
              <a:cs typeface="Helvetica"/>
            </a:endParaRPr>
          </a:p>
          <a:p>
            <a:pPr algn="r"/>
            <a:r>
              <a:rPr lang="en-US" sz="2800" dirty="0" smtClean="0">
                <a:solidFill>
                  <a:srgbClr val="BFBFBF"/>
                </a:solidFill>
                <a:latin typeface="Helvetica"/>
                <a:cs typeface="Helvetica"/>
              </a:rPr>
              <a:t>Candace Parrish</a:t>
            </a:r>
          </a:p>
          <a:p>
            <a:pPr algn="r"/>
            <a:r>
              <a:rPr lang="en-US" sz="2400" dirty="0" smtClean="0">
                <a:solidFill>
                  <a:schemeClr val="bg1"/>
                </a:solidFill>
                <a:latin typeface="Helvetica"/>
                <a:cs typeface="Helvetica"/>
              </a:rPr>
              <a:t>Virginia Commonwealth University</a:t>
            </a:r>
            <a:endParaRPr lang="en-US" sz="2400" dirty="0">
              <a:solidFill>
                <a:schemeClr val="bg1"/>
              </a:solidFill>
              <a:latin typeface="Helvetica"/>
              <a:cs typeface="Helvetica"/>
            </a:endParaRPr>
          </a:p>
        </p:txBody>
      </p:sp>
      <p:sp>
        <p:nvSpPr>
          <p:cNvPr id="68" name="TextBox 67"/>
          <p:cNvSpPr txBox="1"/>
          <p:nvPr/>
        </p:nvSpPr>
        <p:spPr>
          <a:xfrm>
            <a:off x="276783" y="4435037"/>
            <a:ext cx="3492976" cy="2185214"/>
          </a:xfrm>
          <a:prstGeom prst="rect">
            <a:avLst/>
          </a:prstGeom>
          <a:noFill/>
        </p:spPr>
        <p:txBody>
          <a:bodyPr wrap="square" rtlCol="0">
            <a:spAutoFit/>
          </a:bodyPr>
          <a:lstStyle/>
          <a:p>
            <a:r>
              <a:rPr lang="en-US" sz="3200" dirty="0">
                <a:solidFill>
                  <a:schemeClr val="accent6">
                    <a:lumMod val="75000"/>
                  </a:schemeClr>
                </a:solidFill>
                <a:latin typeface="Helvetica"/>
                <a:cs typeface="Helvetica"/>
              </a:rPr>
              <a:t>Yan Jin </a:t>
            </a:r>
          </a:p>
          <a:p>
            <a:r>
              <a:rPr lang="en-US" sz="2400" dirty="0">
                <a:solidFill>
                  <a:schemeClr val="bg1"/>
                </a:solidFill>
                <a:latin typeface="Helvetica"/>
                <a:cs typeface="Helvetica"/>
              </a:rPr>
              <a:t>University of Georgia</a:t>
            </a:r>
          </a:p>
          <a:p>
            <a:endParaRPr lang="en-US" sz="2400" dirty="0">
              <a:solidFill>
                <a:schemeClr val="bg1"/>
              </a:solidFill>
              <a:latin typeface="Helvetica"/>
              <a:cs typeface="Helvetica"/>
            </a:endParaRPr>
          </a:p>
          <a:p>
            <a:r>
              <a:rPr lang="en-US" sz="2800" dirty="0">
                <a:solidFill>
                  <a:srgbClr val="BFBFBF"/>
                </a:solidFill>
                <a:latin typeface="Helvetica"/>
                <a:cs typeface="Helvetica"/>
              </a:rPr>
              <a:t>Lucinda Austin </a:t>
            </a:r>
          </a:p>
          <a:p>
            <a:r>
              <a:rPr lang="en-US" sz="2400" dirty="0" err="1">
                <a:solidFill>
                  <a:schemeClr val="bg1"/>
                </a:solidFill>
                <a:latin typeface="Helvetica"/>
                <a:cs typeface="Helvetica"/>
              </a:rPr>
              <a:t>Elon</a:t>
            </a:r>
            <a:r>
              <a:rPr lang="en-US" sz="2400" dirty="0">
                <a:solidFill>
                  <a:schemeClr val="bg1"/>
                </a:solidFill>
                <a:latin typeface="Helvetica"/>
                <a:cs typeface="Helvetica"/>
              </a:rPr>
              <a:t> </a:t>
            </a:r>
            <a:r>
              <a:rPr lang="en-US" sz="2400" dirty="0" smtClean="0">
                <a:solidFill>
                  <a:schemeClr val="bg1"/>
                </a:solidFill>
                <a:latin typeface="Helvetica"/>
                <a:cs typeface="Helvetica"/>
              </a:rPr>
              <a:t>University</a:t>
            </a:r>
            <a:endParaRPr lang="en-US" sz="2400" dirty="0">
              <a:solidFill>
                <a:schemeClr val="bg1"/>
              </a:solidFill>
              <a:latin typeface="Helvetica"/>
              <a:cs typeface="Helvetica"/>
            </a:endParaRPr>
          </a:p>
        </p:txBody>
      </p:sp>
    </p:spTree>
    <p:extLst>
      <p:ext uri="{BB962C8B-B14F-4D97-AF65-F5344CB8AC3E}">
        <p14:creationId xmlns:p14="http://schemas.microsoft.com/office/powerpoint/2010/main" xmlns="" val="4021064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453346" y="5834970"/>
            <a:ext cx="8245206" cy="793743"/>
            <a:chOff x="457199" y="123887"/>
            <a:chExt cx="8245206" cy="793743"/>
          </a:xfrm>
        </p:grpSpPr>
        <p:grpSp>
          <p:nvGrpSpPr>
            <p:cNvPr id="6" name="Group 5"/>
            <p:cNvGrpSpPr/>
            <p:nvPr/>
          </p:nvGrpSpPr>
          <p:grpSpPr>
            <a:xfrm>
              <a:off x="4162823" y="123890"/>
              <a:ext cx="3554923" cy="793740"/>
              <a:chOff x="246950" y="123891"/>
              <a:chExt cx="4691885" cy="1047599"/>
            </a:xfrm>
          </p:grpSpPr>
          <p:pic>
            <p:nvPicPr>
              <p:cNvPr id="2" name="Picture 1"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3" name="Picture 2"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4" name="Picture 3"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5" name="Picture 4"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grpSp>
          <p:nvGrpSpPr>
            <p:cNvPr id="10" name="Group 9"/>
            <p:cNvGrpSpPr/>
            <p:nvPr/>
          </p:nvGrpSpPr>
          <p:grpSpPr>
            <a:xfrm>
              <a:off x="457199" y="123887"/>
              <a:ext cx="3554923" cy="793740"/>
              <a:chOff x="246950" y="123891"/>
              <a:chExt cx="4691885" cy="1047599"/>
            </a:xfrm>
          </p:grpSpPr>
          <p:pic>
            <p:nvPicPr>
              <p:cNvPr id="11" name="Picture 10"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12" name="Picture 11"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13" name="Picture 12"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14" name="Picture 13"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pic>
          <p:nvPicPr>
            <p:cNvPr id="18" name="Picture 17"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913220" y="128442"/>
              <a:ext cx="789185" cy="789186"/>
            </a:xfrm>
            <a:prstGeom prst="rect">
              <a:avLst/>
            </a:prstGeom>
          </p:spPr>
        </p:pic>
      </p:grpSp>
      <p:sp>
        <p:nvSpPr>
          <p:cNvPr id="22" name="Rectangle 21"/>
          <p:cNvSpPr/>
          <p:nvPr/>
        </p:nvSpPr>
        <p:spPr>
          <a:xfrm>
            <a:off x="4975" y="5638800"/>
            <a:ext cx="9144000" cy="1219200"/>
          </a:xfrm>
          <a:prstGeom prst="rect">
            <a:avLst/>
          </a:prstGeom>
          <a:solidFill>
            <a:schemeClr val="tx1">
              <a:alpha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1134533"/>
            <a:ext cx="9144000" cy="4504267"/>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260501" y="1334517"/>
            <a:ext cx="8602454" cy="3785652"/>
          </a:xfrm>
          <a:prstGeom prst="rect">
            <a:avLst/>
          </a:prstGeom>
          <a:noFill/>
        </p:spPr>
        <p:txBody>
          <a:bodyPr wrap="square" rtlCol="0">
            <a:spAutoFit/>
          </a:bodyPr>
          <a:lstStyle/>
          <a:p>
            <a:r>
              <a:rPr lang="en-US" sz="3000" dirty="0">
                <a:solidFill>
                  <a:srgbClr val="FFFFFF"/>
                </a:solidFill>
                <a:latin typeface="Arial"/>
                <a:cs typeface="Arial"/>
              </a:rPr>
              <a:t>• Elaboration Likelihood </a:t>
            </a:r>
            <a:r>
              <a:rPr lang="en-US" sz="3000" dirty="0" smtClean="0">
                <a:solidFill>
                  <a:srgbClr val="FFFFFF"/>
                </a:solidFill>
                <a:latin typeface="Arial"/>
                <a:cs typeface="Arial"/>
              </a:rPr>
              <a:t>Model: Peripheral vs. </a:t>
            </a:r>
            <a:r>
              <a:rPr lang="en-US" sz="3000" dirty="0">
                <a:solidFill>
                  <a:srgbClr val="FFFFFF"/>
                </a:solidFill>
                <a:latin typeface="Arial"/>
                <a:cs typeface="Arial"/>
              </a:rPr>
              <a:t>Central </a:t>
            </a:r>
            <a:r>
              <a:rPr lang="en-US" sz="3000" dirty="0" smtClean="0">
                <a:solidFill>
                  <a:srgbClr val="FFFFFF"/>
                </a:solidFill>
                <a:latin typeface="Arial"/>
                <a:cs typeface="Arial"/>
              </a:rPr>
              <a:t>Processing</a:t>
            </a:r>
          </a:p>
          <a:p>
            <a:endParaRPr lang="en-US" sz="3000" dirty="0" smtClean="0">
              <a:solidFill>
                <a:srgbClr val="FFFFFF"/>
              </a:solidFill>
              <a:latin typeface="Arial"/>
              <a:cs typeface="Arial"/>
            </a:endParaRPr>
          </a:p>
          <a:p>
            <a:r>
              <a:rPr lang="en-US" sz="3000" dirty="0" smtClean="0">
                <a:solidFill>
                  <a:srgbClr val="FFFFFF"/>
                </a:solidFill>
                <a:latin typeface="Arial"/>
                <a:cs typeface="Arial"/>
              </a:rPr>
              <a:t>•</a:t>
            </a:r>
            <a:r>
              <a:rPr lang="en-US" sz="3000" dirty="0">
                <a:solidFill>
                  <a:srgbClr val="FFFFFF"/>
                </a:solidFill>
                <a:latin typeface="Arial"/>
                <a:cs typeface="Arial"/>
              </a:rPr>
              <a:t> A centrally processing audience would likely be more persuaded by strong </a:t>
            </a:r>
            <a:r>
              <a:rPr lang="en-US" sz="3000" dirty="0" smtClean="0">
                <a:solidFill>
                  <a:srgbClr val="FFFFFF"/>
                </a:solidFill>
                <a:latin typeface="Arial"/>
                <a:cs typeface="Arial"/>
              </a:rPr>
              <a:t>arguments</a:t>
            </a:r>
          </a:p>
          <a:p>
            <a:endParaRPr lang="en-US" sz="3000" dirty="0">
              <a:solidFill>
                <a:srgbClr val="FFFFFF"/>
              </a:solidFill>
              <a:latin typeface="Arial"/>
              <a:cs typeface="Arial"/>
            </a:endParaRPr>
          </a:p>
          <a:p>
            <a:r>
              <a:rPr lang="en-US" sz="3000" dirty="0">
                <a:solidFill>
                  <a:srgbClr val="FFFFFF"/>
                </a:solidFill>
                <a:latin typeface="Arial"/>
                <a:cs typeface="Arial"/>
              </a:rPr>
              <a:t>• </a:t>
            </a:r>
            <a:r>
              <a:rPr lang="en-US" sz="3000" dirty="0" smtClean="0">
                <a:solidFill>
                  <a:srgbClr val="FFFFFF"/>
                </a:solidFill>
                <a:latin typeface="Arial"/>
                <a:cs typeface="Arial"/>
              </a:rPr>
              <a:t>Messages need </a:t>
            </a:r>
            <a:r>
              <a:rPr lang="en-US" sz="3000" dirty="0">
                <a:solidFill>
                  <a:srgbClr val="FFFFFF"/>
                </a:solidFill>
                <a:latin typeface="Arial"/>
                <a:cs typeface="Arial"/>
              </a:rPr>
              <a:t>to </a:t>
            </a:r>
            <a:r>
              <a:rPr lang="en-US" sz="3000" dirty="0">
                <a:solidFill>
                  <a:srgbClr val="E46C0A"/>
                </a:solidFill>
                <a:latin typeface="Arial"/>
                <a:cs typeface="Arial"/>
              </a:rPr>
              <a:t>enhance publics’ motivation and ability to process the crisis information</a:t>
            </a:r>
          </a:p>
        </p:txBody>
      </p:sp>
      <p:sp>
        <p:nvSpPr>
          <p:cNvPr id="19" name="TextBox 18"/>
          <p:cNvSpPr txBox="1"/>
          <p:nvPr/>
        </p:nvSpPr>
        <p:spPr>
          <a:xfrm>
            <a:off x="-195376" y="270933"/>
            <a:ext cx="9058331" cy="707886"/>
          </a:xfrm>
          <a:prstGeom prst="rect">
            <a:avLst/>
          </a:prstGeom>
          <a:noFill/>
        </p:spPr>
        <p:txBody>
          <a:bodyPr wrap="square" rtlCol="0">
            <a:spAutoFit/>
          </a:bodyPr>
          <a:lstStyle/>
          <a:p>
            <a:pPr algn="r"/>
            <a:r>
              <a:rPr lang="en-US" sz="4000" dirty="0" smtClean="0">
                <a:latin typeface="Helvetica"/>
                <a:cs typeface="Helvetica"/>
              </a:rPr>
              <a:t>Crisis Visuals &amp; Info Processing</a:t>
            </a:r>
            <a:endParaRPr lang="en-US" sz="4000" dirty="0">
              <a:latin typeface="Helvetica"/>
              <a:cs typeface="Helvetica"/>
            </a:endParaRPr>
          </a:p>
        </p:txBody>
      </p:sp>
    </p:spTree>
    <p:extLst>
      <p:ext uri="{BB962C8B-B14F-4D97-AF65-F5344CB8AC3E}">
        <p14:creationId xmlns:p14="http://schemas.microsoft.com/office/powerpoint/2010/main" xmlns="" val="3790865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453346" y="5834970"/>
            <a:ext cx="8245206" cy="793743"/>
            <a:chOff x="457199" y="123887"/>
            <a:chExt cx="8245206" cy="793743"/>
          </a:xfrm>
        </p:grpSpPr>
        <p:grpSp>
          <p:nvGrpSpPr>
            <p:cNvPr id="6" name="Group 5"/>
            <p:cNvGrpSpPr/>
            <p:nvPr/>
          </p:nvGrpSpPr>
          <p:grpSpPr>
            <a:xfrm>
              <a:off x="4162823" y="123890"/>
              <a:ext cx="3554923" cy="793740"/>
              <a:chOff x="246950" y="123891"/>
              <a:chExt cx="4691885" cy="1047599"/>
            </a:xfrm>
          </p:grpSpPr>
          <p:pic>
            <p:nvPicPr>
              <p:cNvPr id="2" name="Picture 1"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3" name="Picture 2"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4" name="Picture 3"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5" name="Picture 4"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grpSp>
          <p:nvGrpSpPr>
            <p:cNvPr id="10" name="Group 9"/>
            <p:cNvGrpSpPr/>
            <p:nvPr/>
          </p:nvGrpSpPr>
          <p:grpSpPr>
            <a:xfrm>
              <a:off x="457199" y="123887"/>
              <a:ext cx="3554923" cy="793740"/>
              <a:chOff x="246950" y="123891"/>
              <a:chExt cx="4691885" cy="1047599"/>
            </a:xfrm>
          </p:grpSpPr>
          <p:pic>
            <p:nvPicPr>
              <p:cNvPr id="11" name="Picture 10"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12" name="Picture 11"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13" name="Picture 12"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14" name="Picture 13"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pic>
          <p:nvPicPr>
            <p:cNvPr id="18" name="Picture 17"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913220" y="128442"/>
              <a:ext cx="789185" cy="789186"/>
            </a:xfrm>
            <a:prstGeom prst="rect">
              <a:avLst/>
            </a:prstGeom>
          </p:spPr>
        </p:pic>
      </p:grpSp>
      <p:sp>
        <p:nvSpPr>
          <p:cNvPr id="22" name="Rectangle 21"/>
          <p:cNvSpPr/>
          <p:nvPr/>
        </p:nvSpPr>
        <p:spPr>
          <a:xfrm>
            <a:off x="4975" y="5638800"/>
            <a:ext cx="9144000" cy="1219200"/>
          </a:xfrm>
          <a:prstGeom prst="rect">
            <a:avLst/>
          </a:prstGeom>
          <a:solidFill>
            <a:schemeClr val="tx1">
              <a:alpha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1"/>
            <a:ext cx="9144000" cy="56388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192825" y="3614186"/>
            <a:ext cx="2509856" cy="923330"/>
          </a:xfrm>
          <a:prstGeom prst="rect">
            <a:avLst/>
          </a:prstGeom>
          <a:noFill/>
        </p:spPr>
        <p:txBody>
          <a:bodyPr wrap="square" rtlCol="0">
            <a:spAutoFit/>
          </a:bodyPr>
          <a:lstStyle/>
          <a:p>
            <a:r>
              <a:rPr lang="en-US" dirty="0" smtClean="0">
                <a:solidFill>
                  <a:schemeClr val="bg1"/>
                </a:solidFill>
              </a:rPr>
              <a:t>Photoshop Enhanced Image released from BP as crisis visual</a:t>
            </a:r>
            <a:endParaRPr lang="en-US" dirty="0">
              <a:solidFill>
                <a:schemeClr val="bg1"/>
              </a:solidFill>
            </a:endParaRPr>
          </a:p>
        </p:txBody>
      </p:sp>
      <p:pic>
        <p:nvPicPr>
          <p:cNvPr id="7" name="Picture 6" descr="altered-bp-heli.jp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688654" y="781446"/>
            <a:ext cx="6132324" cy="43207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423917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453346" y="5834970"/>
            <a:ext cx="8245206" cy="793743"/>
            <a:chOff x="457199" y="123887"/>
            <a:chExt cx="8245206" cy="793743"/>
          </a:xfrm>
        </p:grpSpPr>
        <p:grpSp>
          <p:nvGrpSpPr>
            <p:cNvPr id="6" name="Group 5"/>
            <p:cNvGrpSpPr/>
            <p:nvPr/>
          </p:nvGrpSpPr>
          <p:grpSpPr>
            <a:xfrm>
              <a:off x="4162823" y="123890"/>
              <a:ext cx="3554923" cy="793740"/>
              <a:chOff x="246950" y="123891"/>
              <a:chExt cx="4691885" cy="1047599"/>
            </a:xfrm>
          </p:grpSpPr>
          <p:pic>
            <p:nvPicPr>
              <p:cNvPr id="2" name="Picture 1"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3" name="Picture 2"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4" name="Picture 3"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5" name="Picture 4"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grpSp>
          <p:nvGrpSpPr>
            <p:cNvPr id="10" name="Group 9"/>
            <p:cNvGrpSpPr/>
            <p:nvPr/>
          </p:nvGrpSpPr>
          <p:grpSpPr>
            <a:xfrm>
              <a:off x="457199" y="123887"/>
              <a:ext cx="3554923" cy="793740"/>
              <a:chOff x="246950" y="123891"/>
              <a:chExt cx="4691885" cy="1047599"/>
            </a:xfrm>
          </p:grpSpPr>
          <p:pic>
            <p:nvPicPr>
              <p:cNvPr id="11" name="Picture 10"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12" name="Picture 11"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13" name="Picture 12"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14" name="Picture 13"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pic>
          <p:nvPicPr>
            <p:cNvPr id="18" name="Picture 17"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913220" y="128442"/>
              <a:ext cx="789185" cy="789186"/>
            </a:xfrm>
            <a:prstGeom prst="rect">
              <a:avLst/>
            </a:prstGeom>
          </p:spPr>
        </p:pic>
      </p:grpSp>
      <p:sp>
        <p:nvSpPr>
          <p:cNvPr id="22" name="Rectangle 21"/>
          <p:cNvSpPr/>
          <p:nvPr/>
        </p:nvSpPr>
        <p:spPr>
          <a:xfrm>
            <a:off x="4975" y="5638800"/>
            <a:ext cx="9144000" cy="1219200"/>
          </a:xfrm>
          <a:prstGeom prst="rect">
            <a:avLst/>
          </a:prstGeom>
          <a:solidFill>
            <a:schemeClr val="tx1">
              <a:alpha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1134533"/>
            <a:ext cx="9144000" cy="4504267"/>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260501" y="1334517"/>
            <a:ext cx="8602454" cy="4247317"/>
          </a:xfrm>
          <a:prstGeom prst="rect">
            <a:avLst/>
          </a:prstGeom>
          <a:noFill/>
        </p:spPr>
        <p:txBody>
          <a:bodyPr wrap="square" rtlCol="0">
            <a:spAutoFit/>
          </a:bodyPr>
          <a:lstStyle/>
          <a:p>
            <a:r>
              <a:rPr lang="en-US" sz="3000" dirty="0">
                <a:solidFill>
                  <a:srgbClr val="FFFFFF"/>
                </a:solidFill>
                <a:latin typeface="Arial"/>
                <a:cs typeface="Arial"/>
              </a:rPr>
              <a:t>• Visual Framing: visual human</a:t>
            </a:r>
            <a:r>
              <a:rPr lang="en-US" sz="3000" i="1" dirty="0">
                <a:solidFill>
                  <a:srgbClr val="FFFFFF"/>
                </a:solidFill>
                <a:latin typeface="Arial"/>
                <a:cs typeface="Arial"/>
              </a:rPr>
              <a:t>-</a:t>
            </a:r>
            <a:r>
              <a:rPr lang="en-US" sz="3000" dirty="0">
                <a:solidFill>
                  <a:srgbClr val="FFFFFF"/>
                </a:solidFill>
                <a:latin typeface="Arial"/>
                <a:cs typeface="Arial"/>
              </a:rPr>
              <a:t>interest framing and visual political </a:t>
            </a:r>
            <a:r>
              <a:rPr lang="en-US" sz="3000" dirty="0" smtClean="0">
                <a:solidFill>
                  <a:srgbClr val="FFFFFF"/>
                </a:solidFill>
                <a:latin typeface="Arial"/>
                <a:cs typeface="Arial"/>
              </a:rPr>
              <a:t>framing</a:t>
            </a:r>
          </a:p>
          <a:p>
            <a:endParaRPr lang="en-US" sz="3000" dirty="0">
              <a:solidFill>
                <a:srgbClr val="FFFFFF"/>
              </a:solidFill>
              <a:latin typeface="Arial"/>
              <a:cs typeface="Arial"/>
            </a:endParaRPr>
          </a:p>
          <a:p>
            <a:r>
              <a:rPr lang="en-US" sz="3000" dirty="0">
                <a:solidFill>
                  <a:srgbClr val="FFFFFF"/>
                </a:solidFill>
                <a:latin typeface="Arial"/>
                <a:cs typeface="Arial"/>
              </a:rPr>
              <a:t>• Crisis visuals </a:t>
            </a:r>
            <a:r>
              <a:rPr lang="en-US" sz="3000" dirty="0" smtClean="0">
                <a:solidFill>
                  <a:srgbClr val="FFFFFF"/>
                </a:solidFill>
                <a:latin typeface="Arial"/>
                <a:cs typeface="Arial"/>
              </a:rPr>
              <a:t>with </a:t>
            </a:r>
            <a:r>
              <a:rPr lang="en-US" sz="3000" dirty="0" smtClean="0">
                <a:solidFill>
                  <a:srgbClr val="E46C0A"/>
                </a:solidFill>
                <a:latin typeface="Arial"/>
                <a:cs typeface="Arial"/>
              </a:rPr>
              <a:t>human interest + strong </a:t>
            </a:r>
            <a:r>
              <a:rPr lang="en-US" sz="3000" dirty="0">
                <a:solidFill>
                  <a:srgbClr val="E46C0A"/>
                </a:solidFill>
                <a:latin typeface="Arial"/>
                <a:cs typeface="Arial"/>
              </a:rPr>
              <a:t>cultural and geographical </a:t>
            </a:r>
            <a:r>
              <a:rPr lang="en-US" sz="3000" dirty="0" smtClean="0">
                <a:solidFill>
                  <a:srgbClr val="E46C0A"/>
                </a:solidFill>
                <a:latin typeface="Arial"/>
                <a:cs typeface="Arial"/>
              </a:rPr>
              <a:t>connections</a:t>
            </a:r>
            <a:r>
              <a:rPr lang="en-US" sz="3000" dirty="0">
                <a:solidFill>
                  <a:srgbClr val="E46C0A"/>
                </a:solidFill>
                <a:latin typeface="Arial"/>
                <a:cs typeface="Arial"/>
              </a:rPr>
              <a:t> </a:t>
            </a:r>
            <a:r>
              <a:rPr lang="en-US" sz="3000" dirty="0" smtClean="0">
                <a:solidFill>
                  <a:srgbClr val="FFFFFF"/>
                </a:solidFill>
                <a:latin typeface="Arial"/>
                <a:cs typeface="Arial"/>
              </a:rPr>
              <a:t>are </a:t>
            </a:r>
            <a:r>
              <a:rPr lang="en-US" sz="3000" dirty="0">
                <a:solidFill>
                  <a:srgbClr val="FFFFFF"/>
                </a:solidFill>
                <a:latin typeface="Arial"/>
                <a:cs typeface="Arial"/>
              </a:rPr>
              <a:t>likely to be most </a:t>
            </a:r>
            <a:r>
              <a:rPr lang="en-US" sz="3000" dirty="0" smtClean="0">
                <a:solidFill>
                  <a:srgbClr val="FFFFFF"/>
                </a:solidFill>
                <a:latin typeface="Arial"/>
                <a:cs typeface="Arial"/>
              </a:rPr>
              <a:t>newsworthy</a:t>
            </a:r>
          </a:p>
          <a:p>
            <a:endParaRPr lang="en-US" sz="3000" dirty="0">
              <a:solidFill>
                <a:srgbClr val="FFFFFF"/>
              </a:solidFill>
              <a:latin typeface="Arial"/>
              <a:cs typeface="Arial"/>
            </a:endParaRPr>
          </a:p>
          <a:p>
            <a:r>
              <a:rPr lang="en-US" sz="3000" dirty="0">
                <a:solidFill>
                  <a:srgbClr val="FFFFFF"/>
                </a:solidFill>
                <a:latin typeface="Arial"/>
                <a:cs typeface="Arial"/>
              </a:rPr>
              <a:t>• These visuals are </a:t>
            </a:r>
            <a:r>
              <a:rPr lang="en-US" sz="3000" u="sng" dirty="0">
                <a:solidFill>
                  <a:srgbClr val="FFFFFF"/>
                </a:solidFill>
                <a:latin typeface="Arial"/>
                <a:cs typeface="Arial"/>
              </a:rPr>
              <a:t>more likely </a:t>
            </a:r>
            <a:r>
              <a:rPr lang="en-US" sz="3000" dirty="0">
                <a:solidFill>
                  <a:srgbClr val="FFFFFF"/>
                </a:solidFill>
                <a:latin typeface="Arial"/>
                <a:cs typeface="Arial"/>
              </a:rPr>
              <a:t>to be utilized and shared by media professionals</a:t>
            </a:r>
          </a:p>
        </p:txBody>
      </p:sp>
      <p:sp>
        <p:nvSpPr>
          <p:cNvPr id="19" name="TextBox 18"/>
          <p:cNvSpPr txBox="1"/>
          <p:nvPr/>
        </p:nvSpPr>
        <p:spPr>
          <a:xfrm>
            <a:off x="4444802" y="270933"/>
            <a:ext cx="4418153" cy="707886"/>
          </a:xfrm>
          <a:prstGeom prst="rect">
            <a:avLst/>
          </a:prstGeom>
          <a:noFill/>
        </p:spPr>
        <p:txBody>
          <a:bodyPr wrap="square" rtlCol="0">
            <a:spAutoFit/>
          </a:bodyPr>
          <a:lstStyle/>
          <a:p>
            <a:pPr algn="r"/>
            <a:r>
              <a:rPr lang="en-US" sz="4000" dirty="0" smtClean="0">
                <a:latin typeface="Helvetica"/>
                <a:cs typeface="Helvetica"/>
              </a:rPr>
              <a:t>Framing Effects</a:t>
            </a:r>
            <a:endParaRPr lang="en-US" sz="4000" dirty="0">
              <a:latin typeface="Helvetica"/>
              <a:cs typeface="Helvetica"/>
            </a:endParaRPr>
          </a:p>
        </p:txBody>
      </p:sp>
    </p:spTree>
    <p:extLst>
      <p:ext uri="{BB962C8B-B14F-4D97-AF65-F5344CB8AC3E}">
        <p14:creationId xmlns:p14="http://schemas.microsoft.com/office/powerpoint/2010/main" xmlns="" val="456284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453346" y="5834970"/>
            <a:ext cx="8245206" cy="793743"/>
            <a:chOff x="457199" y="123887"/>
            <a:chExt cx="8245206" cy="793743"/>
          </a:xfrm>
        </p:grpSpPr>
        <p:grpSp>
          <p:nvGrpSpPr>
            <p:cNvPr id="6" name="Group 5"/>
            <p:cNvGrpSpPr/>
            <p:nvPr/>
          </p:nvGrpSpPr>
          <p:grpSpPr>
            <a:xfrm>
              <a:off x="4162823" y="123890"/>
              <a:ext cx="3554923" cy="793740"/>
              <a:chOff x="246950" y="123891"/>
              <a:chExt cx="4691885" cy="1047599"/>
            </a:xfrm>
          </p:grpSpPr>
          <p:pic>
            <p:nvPicPr>
              <p:cNvPr id="2" name="Picture 1"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3" name="Picture 2"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4" name="Picture 3"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5" name="Picture 4"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grpSp>
          <p:nvGrpSpPr>
            <p:cNvPr id="10" name="Group 9"/>
            <p:cNvGrpSpPr/>
            <p:nvPr/>
          </p:nvGrpSpPr>
          <p:grpSpPr>
            <a:xfrm>
              <a:off x="457199" y="123887"/>
              <a:ext cx="3554923" cy="793740"/>
              <a:chOff x="246950" y="123891"/>
              <a:chExt cx="4691885" cy="1047599"/>
            </a:xfrm>
          </p:grpSpPr>
          <p:pic>
            <p:nvPicPr>
              <p:cNvPr id="11" name="Picture 10"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12" name="Picture 11"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13" name="Picture 12"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14" name="Picture 13"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pic>
          <p:nvPicPr>
            <p:cNvPr id="18" name="Picture 17"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913220" y="128442"/>
              <a:ext cx="789185" cy="789186"/>
            </a:xfrm>
            <a:prstGeom prst="rect">
              <a:avLst/>
            </a:prstGeom>
          </p:spPr>
        </p:pic>
      </p:grpSp>
      <p:sp>
        <p:nvSpPr>
          <p:cNvPr id="22" name="Rectangle 21"/>
          <p:cNvSpPr/>
          <p:nvPr/>
        </p:nvSpPr>
        <p:spPr>
          <a:xfrm>
            <a:off x="4975" y="5638800"/>
            <a:ext cx="9144000" cy="1219200"/>
          </a:xfrm>
          <a:prstGeom prst="rect">
            <a:avLst/>
          </a:prstGeom>
          <a:solidFill>
            <a:schemeClr val="tx1">
              <a:alpha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1134533"/>
            <a:ext cx="9144000" cy="4504267"/>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260501" y="1497318"/>
            <a:ext cx="8602454" cy="3539430"/>
          </a:xfrm>
          <a:prstGeom prst="rect">
            <a:avLst/>
          </a:prstGeom>
          <a:noFill/>
        </p:spPr>
        <p:txBody>
          <a:bodyPr wrap="square" rtlCol="0">
            <a:spAutoFit/>
          </a:bodyPr>
          <a:lstStyle/>
          <a:p>
            <a:r>
              <a:rPr lang="en-US" sz="3200" dirty="0">
                <a:solidFill>
                  <a:srgbClr val="FFFFFF"/>
                </a:solidFill>
                <a:latin typeface="Arial"/>
                <a:cs typeface="Arial"/>
              </a:rPr>
              <a:t>• </a:t>
            </a:r>
            <a:r>
              <a:rPr lang="en-US" sz="3200" dirty="0">
                <a:solidFill>
                  <a:srgbClr val="E46C0A"/>
                </a:solidFill>
                <a:latin typeface="Arial"/>
                <a:cs typeface="Arial"/>
              </a:rPr>
              <a:t>Emotion-evoking </a:t>
            </a:r>
            <a:r>
              <a:rPr lang="en-US" sz="3200" dirty="0">
                <a:solidFill>
                  <a:srgbClr val="FFFFFF"/>
                </a:solidFill>
                <a:latin typeface="Arial"/>
                <a:cs typeface="Arial"/>
              </a:rPr>
              <a:t>visuals can cause people to think more </a:t>
            </a:r>
            <a:r>
              <a:rPr lang="en-US" sz="3200" dirty="0" smtClean="0">
                <a:solidFill>
                  <a:srgbClr val="FFFFFF"/>
                </a:solidFill>
                <a:latin typeface="Arial"/>
                <a:cs typeface="Arial"/>
              </a:rPr>
              <a:t>rationally</a:t>
            </a:r>
          </a:p>
          <a:p>
            <a:endParaRPr lang="en-US" sz="3200" dirty="0">
              <a:solidFill>
                <a:srgbClr val="FFFFFF"/>
              </a:solidFill>
              <a:latin typeface="Arial"/>
              <a:cs typeface="Arial"/>
            </a:endParaRPr>
          </a:p>
          <a:p>
            <a:r>
              <a:rPr lang="en-US" sz="3200" dirty="0">
                <a:solidFill>
                  <a:srgbClr val="FFFFFF"/>
                </a:solidFill>
                <a:latin typeface="Arial"/>
                <a:cs typeface="Arial"/>
              </a:rPr>
              <a:t>• Theory of Affective </a:t>
            </a:r>
            <a:r>
              <a:rPr lang="en-US" sz="3200" dirty="0" smtClean="0">
                <a:solidFill>
                  <a:srgbClr val="FFFFFF"/>
                </a:solidFill>
                <a:latin typeface="Arial"/>
                <a:cs typeface="Arial"/>
              </a:rPr>
              <a:t>intelligence</a:t>
            </a:r>
          </a:p>
          <a:p>
            <a:endParaRPr lang="en-US" sz="3200" dirty="0">
              <a:solidFill>
                <a:srgbClr val="FFFFFF"/>
              </a:solidFill>
              <a:latin typeface="Arial"/>
              <a:cs typeface="Arial"/>
            </a:endParaRPr>
          </a:p>
          <a:p>
            <a:r>
              <a:rPr lang="en-US" sz="3200" dirty="0">
                <a:solidFill>
                  <a:srgbClr val="FFFFFF"/>
                </a:solidFill>
                <a:latin typeface="Arial"/>
                <a:cs typeface="Arial"/>
              </a:rPr>
              <a:t>• Visuals can enable a sense of interactions without first-hand experience</a:t>
            </a:r>
          </a:p>
        </p:txBody>
      </p:sp>
      <p:sp>
        <p:nvSpPr>
          <p:cNvPr id="19" name="TextBox 18"/>
          <p:cNvSpPr txBox="1"/>
          <p:nvPr/>
        </p:nvSpPr>
        <p:spPr>
          <a:xfrm>
            <a:off x="4444802" y="270933"/>
            <a:ext cx="4418153" cy="707886"/>
          </a:xfrm>
          <a:prstGeom prst="rect">
            <a:avLst/>
          </a:prstGeom>
          <a:noFill/>
        </p:spPr>
        <p:txBody>
          <a:bodyPr wrap="square" rtlCol="0">
            <a:spAutoFit/>
          </a:bodyPr>
          <a:lstStyle/>
          <a:p>
            <a:pPr algn="r"/>
            <a:r>
              <a:rPr lang="en-US" sz="4000" dirty="0" smtClean="0">
                <a:latin typeface="Helvetica"/>
                <a:cs typeface="Helvetica"/>
              </a:rPr>
              <a:t>Emotional Impact</a:t>
            </a:r>
            <a:endParaRPr lang="en-US" sz="4000" dirty="0">
              <a:latin typeface="Helvetica"/>
              <a:cs typeface="Helvetica"/>
            </a:endParaRPr>
          </a:p>
        </p:txBody>
      </p:sp>
    </p:spTree>
    <p:extLst>
      <p:ext uri="{BB962C8B-B14F-4D97-AF65-F5344CB8AC3E}">
        <p14:creationId xmlns:p14="http://schemas.microsoft.com/office/powerpoint/2010/main" xmlns="" val="3002150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134533"/>
            <a:ext cx="9144000" cy="4504267"/>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453346" y="5834970"/>
            <a:ext cx="8245206" cy="793743"/>
            <a:chOff x="457199" y="123887"/>
            <a:chExt cx="8245206" cy="793743"/>
          </a:xfrm>
        </p:grpSpPr>
        <p:grpSp>
          <p:nvGrpSpPr>
            <p:cNvPr id="6" name="Group 5"/>
            <p:cNvGrpSpPr/>
            <p:nvPr/>
          </p:nvGrpSpPr>
          <p:grpSpPr>
            <a:xfrm>
              <a:off x="4162823" y="123890"/>
              <a:ext cx="3554923" cy="793740"/>
              <a:chOff x="246950" y="123891"/>
              <a:chExt cx="4691885" cy="1047599"/>
            </a:xfrm>
          </p:grpSpPr>
          <p:pic>
            <p:nvPicPr>
              <p:cNvPr id="2" name="Picture 1"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3" name="Picture 2"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4" name="Picture 3"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5" name="Picture 4"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grpSp>
          <p:nvGrpSpPr>
            <p:cNvPr id="10" name="Group 9"/>
            <p:cNvGrpSpPr/>
            <p:nvPr/>
          </p:nvGrpSpPr>
          <p:grpSpPr>
            <a:xfrm>
              <a:off x="457199" y="123887"/>
              <a:ext cx="3554923" cy="793740"/>
              <a:chOff x="246950" y="123891"/>
              <a:chExt cx="4691885" cy="1047599"/>
            </a:xfrm>
          </p:grpSpPr>
          <p:pic>
            <p:nvPicPr>
              <p:cNvPr id="11" name="Picture 10"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12" name="Picture 11"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13" name="Picture 12"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14" name="Picture 13"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pic>
          <p:nvPicPr>
            <p:cNvPr id="18" name="Picture 17"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913220" y="128442"/>
              <a:ext cx="789185" cy="789186"/>
            </a:xfrm>
            <a:prstGeom prst="rect">
              <a:avLst/>
            </a:prstGeom>
          </p:spPr>
        </p:pic>
      </p:grpSp>
      <p:sp>
        <p:nvSpPr>
          <p:cNvPr id="22" name="Rectangle 21"/>
          <p:cNvSpPr/>
          <p:nvPr/>
        </p:nvSpPr>
        <p:spPr>
          <a:xfrm>
            <a:off x="4975" y="5638800"/>
            <a:ext cx="9144000" cy="1219200"/>
          </a:xfrm>
          <a:prstGeom prst="rect">
            <a:avLst/>
          </a:prstGeom>
          <a:solidFill>
            <a:schemeClr val="tx1">
              <a:alpha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260501" y="1370128"/>
            <a:ext cx="8602454" cy="3785652"/>
          </a:xfrm>
          <a:prstGeom prst="rect">
            <a:avLst/>
          </a:prstGeom>
          <a:noFill/>
        </p:spPr>
        <p:txBody>
          <a:bodyPr wrap="square" rtlCol="0">
            <a:spAutoFit/>
          </a:bodyPr>
          <a:lstStyle/>
          <a:p>
            <a:r>
              <a:rPr lang="en-US" sz="3000" b="1" dirty="0">
                <a:solidFill>
                  <a:srgbClr val="FFFFFF"/>
                </a:solidFill>
                <a:latin typeface="Arial"/>
                <a:cs typeface="Arial"/>
              </a:rPr>
              <a:t>• </a:t>
            </a:r>
            <a:r>
              <a:rPr lang="en-US" sz="3000" dirty="0">
                <a:solidFill>
                  <a:srgbClr val="FFFFFF"/>
                </a:solidFill>
                <a:latin typeface="Arial"/>
                <a:cs typeface="Arial"/>
              </a:rPr>
              <a:t>Extant research highlights “good” elements of crisis messaging on social </a:t>
            </a:r>
            <a:r>
              <a:rPr lang="en-US" sz="3000" dirty="0" smtClean="0">
                <a:solidFill>
                  <a:srgbClr val="FFFFFF"/>
                </a:solidFill>
                <a:latin typeface="Arial"/>
                <a:cs typeface="Arial"/>
              </a:rPr>
              <a:t>media</a:t>
            </a:r>
          </a:p>
          <a:p>
            <a:endParaRPr lang="en-US" sz="3000" dirty="0">
              <a:solidFill>
                <a:srgbClr val="FFFFFF"/>
              </a:solidFill>
              <a:latin typeface="Arial"/>
              <a:cs typeface="Arial"/>
            </a:endParaRPr>
          </a:p>
          <a:p>
            <a:r>
              <a:rPr lang="en-US" sz="3000" dirty="0">
                <a:solidFill>
                  <a:srgbClr val="FFFFFF"/>
                </a:solidFill>
                <a:latin typeface="Arial"/>
                <a:cs typeface="Arial"/>
              </a:rPr>
              <a:t>• </a:t>
            </a:r>
            <a:r>
              <a:rPr lang="en-US" sz="3000" dirty="0" smtClean="0">
                <a:solidFill>
                  <a:srgbClr val="FFFFFF"/>
                </a:solidFill>
                <a:latin typeface="Arial"/>
                <a:cs typeface="Arial"/>
              </a:rPr>
              <a:t>Crisis visuals </a:t>
            </a:r>
            <a:r>
              <a:rPr lang="en-US" sz="3000" dirty="0">
                <a:solidFill>
                  <a:srgbClr val="FFFFFF"/>
                </a:solidFill>
                <a:latin typeface="Arial"/>
                <a:cs typeface="Arial"/>
              </a:rPr>
              <a:t>can serve as </a:t>
            </a:r>
            <a:r>
              <a:rPr lang="en-US" sz="3000" dirty="0">
                <a:solidFill>
                  <a:srgbClr val="E46C0A"/>
                </a:solidFill>
                <a:latin typeface="Arial"/>
                <a:cs typeface="Arial"/>
              </a:rPr>
              <a:t>triggers</a:t>
            </a:r>
            <a:r>
              <a:rPr lang="en-US" sz="3000" dirty="0" smtClean="0">
                <a:solidFill>
                  <a:srgbClr val="E46C0A"/>
                </a:solidFill>
                <a:latin typeface="Arial"/>
                <a:cs typeface="Arial"/>
              </a:rPr>
              <a:t>, amplifiers</a:t>
            </a:r>
            <a:r>
              <a:rPr lang="en-US" sz="3000" dirty="0">
                <a:solidFill>
                  <a:srgbClr val="E46C0A"/>
                </a:solidFill>
                <a:latin typeface="Arial"/>
                <a:cs typeface="Arial"/>
              </a:rPr>
              <a:t>, catalysts, and/or symbols</a:t>
            </a:r>
            <a:r>
              <a:rPr lang="en-US" sz="3000" dirty="0">
                <a:solidFill>
                  <a:srgbClr val="FFFFFF"/>
                </a:solidFill>
                <a:latin typeface="Arial"/>
                <a:cs typeface="Arial"/>
              </a:rPr>
              <a:t> of recovery of a </a:t>
            </a:r>
            <a:r>
              <a:rPr lang="en-US" sz="3000" dirty="0" smtClean="0">
                <a:solidFill>
                  <a:srgbClr val="FFFFFF"/>
                </a:solidFill>
                <a:latin typeface="Arial"/>
                <a:cs typeface="Arial"/>
              </a:rPr>
              <a:t>crisis</a:t>
            </a:r>
          </a:p>
          <a:p>
            <a:endParaRPr lang="en-US" sz="3000" dirty="0">
              <a:solidFill>
                <a:srgbClr val="FFFFFF"/>
              </a:solidFill>
              <a:latin typeface="Arial"/>
              <a:cs typeface="Arial"/>
            </a:endParaRPr>
          </a:p>
          <a:p>
            <a:r>
              <a:rPr lang="en-US" sz="3000" dirty="0">
                <a:solidFill>
                  <a:srgbClr val="FFFFFF"/>
                </a:solidFill>
                <a:latin typeface="Arial"/>
                <a:cs typeface="Arial"/>
              </a:rPr>
              <a:t>• Crisis visuals can be posted and shared by non-visual dominant social media platforms and VSM</a:t>
            </a:r>
          </a:p>
        </p:txBody>
      </p:sp>
      <p:sp>
        <p:nvSpPr>
          <p:cNvPr id="19" name="TextBox 18"/>
          <p:cNvSpPr txBox="1"/>
          <p:nvPr/>
        </p:nvSpPr>
        <p:spPr>
          <a:xfrm>
            <a:off x="1530445" y="270933"/>
            <a:ext cx="7332510" cy="707886"/>
          </a:xfrm>
          <a:prstGeom prst="rect">
            <a:avLst/>
          </a:prstGeom>
          <a:noFill/>
        </p:spPr>
        <p:txBody>
          <a:bodyPr wrap="square" rtlCol="0">
            <a:spAutoFit/>
          </a:bodyPr>
          <a:lstStyle/>
          <a:p>
            <a:pPr algn="r"/>
            <a:r>
              <a:rPr lang="en-US" sz="4000" dirty="0" smtClean="0">
                <a:latin typeface="Helvetica"/>
                <a:cs typeface="Helvetica"/>
              </a:rPr>
              <a:t>Crisis Visuals on Social Media</a:t>
            </a:r>
            <a:endParaRPr lang="en-US" sz="4000" dirty="0">
              <a:latin typeface="Helvetica"/>
              <a:cs typeface="Helvetica"/>
            </a:endParaRPr>
          </a:p>
        </p:txBody>
      </p:sp>
    </p:spTree>
    <p:extLst>
      <p:ext uri="{BB962C8B-B14F-4D97-AF65-F5344CB8AC3E}">
        <p14:creationId xmlns:p14="http://schemas.microsoft.com/office/powerpoint/2010/main" xmlns="" val="3856616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134533"/>
            <a:ext cx="9144000" cy="4504267"/>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453346" y="5834970"/>
            <a:ext cx="8245206" cy="793743"/>
            <a:chOff x="457199" y="123887"/>
            <a:chExt cx="8245206" cy="793743"/>
          </a:xfrm>
        </p:grpSpPr>
        <p:grpSp>
          <p:nvGrpSpPr>
            <p:cNvPr id="6" name="Group 5"/>
            <p:cNvGrpSpPr/>
            <p:nvPr/>
          </p:nvGrpSpPr>
          <p:grpSpPr>
            <a:xfrm>
              <a:off x="4162823" y="123890"/>
              <a:ext cx="3554923" cy="793740"/>
              <a:chOff x="246950" y="123891"/>
              <a:chExt cx="4691885" cy="1047599"/>
            </a:xfrm>
          </p:grpSpPr>
          <p:pic>
            <p:nvPicPr>
              <p:cNvPr id="2" name="Picture 1" descr="vine_glyph_2x.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3" name="Picture 2" descr="Pinterest-logo-11hd0s5.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4" name="Picture 3" descr="instagram-logo-large.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5" name="Picture 4" descr="Snapchat_Logo.pn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grpSp>
          <p:nvGrpSpPr>
            <p:cNvPr id="10" name="Group 9"/>
            <p:cNvGrpSpPr/>
            <p:nvPr/>
          </p:nvGrpSpPr>
          <p:grpSpPr>
            <a:xfrm>
              <a:off x="457199" y="123887"/>
              <a:ext cx="3554923" cy="793740"/>
              <a:chOff x="246950" y="123891"/>
              <a:chExt cx="4691885" cy="1047599"/>
            </a:xfrm>
          </p:grpSpPr>
          <p:pic>
            <p:nvPicPr>
              <p:cNvPr id="11" name="Picture 10" descr="vine_glyph_2x.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12" name="Picture 11" descr="Pinterest-logo-11hd0s5.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13" name="Picture 12" descr="instagram-logo-large.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14" name="Picture 13" descr="Snapchat_Logo.pn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pic>
          <p:nvPicPr>
            <p:cNvPr id="18" name="Picture 17" descr="instagram-logo-large.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913220" y="128442"/>
              <a:ext cx="789185" cy="789186"/>
            </a:xfrm>
            <a:prstGeom prst="rect">
              <a:avLst/>
            </a:prstGeom>
          </p:spPr>
        </p:pic>
      </p:grpSp>
      <p:sp>
        <p:nvSpPr>
          <p:cNvPr id="22" name="Rectangle 21"/>
          <p:cNvSpPr/>
          <p:nvPr/>
        </p:nvSpPr>
        <p:spPr>
          <a:xfrm>
            <a:off x="4975" y="5638800"/>
            <a:ext cx="9144000" cy="1219200"/>
          </a:xfrm>
          <a:prstGeom prst="rect">
            <a:avLst/>
          </a:prstGeom>
          <a:solidFill>
            <a:schemeClr val="tx1">
              <a:alpha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177421" y="270933"/>
            <a:ext cx="8685534" cy="584775"/>
          </a:xfrm>
          <a:prstGeom prst="rect">
            <a:avLst/>
          </a:prstGeom>
          <a:noFill/>
        </p:spPr>
        <p:txBody>
          <a:bodyPr wrap="square" rtlCol="0">
            <a:spAutoFit/>
          </a:bodyPr>
          <a:lstStyle/>
          <a:p>
            <a:pPr algn="r"/>
            <a:r>
              <a:rPr lang="en-US" sz="3200" dirty="0" smtClean="0">
                <a:latin typeface="Helvetica"/>
                <a:cs typeface="Helvetica"/>
              </a:rPr>
              <a:t>Dominant </a:t>
            </a:r>
            <a:r>
              <a:rPr lang="en-US" sz="3200" dirty="0" smtClean="0">
                <a:solidFill>
                  <a:srgbClr val="FF0000"/>
                </a:solidFill>
                <a:latin typeface="Helvetica"/>
                <a:cs typeface="Helvetica"/>
              </a:rPr>
              <a:t>Visual Social Media (VSM) </a:t>
            </a:r>
            <a:r>
              <a:rPr lang="en-US" sz="3200" dirty="0" smtClean="0">
                <a:latin typeface="Helvetica"/>
                <a:cs typeface="Helvetica"/>
              </a:rPr>
              <a:t>Platforms</a:t>
            </a:r>
            <a:endParaRPr lang="en-US" sz="3200" dirty="0">
              <a:latin typeface="Helvetica"/>
              <a:cs typeface="Helvetica"/>
            </a:endParaRPr>
          </a:p>
        </p:txBody>
      </p:sp>
      <p:pic>
        <p:nvPicPr>
          <p:cNvPr id="7" name="Picture 6" descr="Pinterest-logo-11hd0s5.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418930" y="2311776"/>
            <a:ext cx="2294963" cy="2294963"/>
          </a:xfrm>
          <a:prstGeom prst="rect">
            <a:avLst/>
          </a:prstGeom>
        </p:spPr>
      </p:pic>
      <p:pic>
        <p:nvPicPr>
          <p:cNvPr id="9" name="Picture 8" descr="instagram-logo-large.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619508" y="2440354"/>
            <a:ext cx="2166385" cy="2166385"/>
          </a:xfrm>
          <a:prstGeom prst="rect">
            <a:avLst/>
          </a:prstGeom>
        </p:spPr>
      </p:pic>
    </p:spTree>
    <p:extLst>
      <p:ext uri="{BB962C8B-B14F-4D97-AF65-F5344CB8AC3E}">
        <p14:creationId xmlns:p14="http://schemas.microsoft.com/office/powerpoint/2010/main" xmlns="" val="2372471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134533"/>
            <a:ext cx="9144000" cy="4504267"/>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453346" y="5834970"/>
            <a:ext cx="8245206" cy="793743"/>
            <a:chOff x="457199" y="123887"/>
            <a:chExt cx="8245206" cy="793743"/>
          </a:xfrm>
        </p:grpSpPr>
        <p:grpSp>
          <p:nvGrpSpPr>
            <p:cNvPr id="6" name="Group 5"/>
            <p:cNvGrpSpPr/>
            <p:nvPr/>
          </p:nvGrpSpPr>
          <p:grpSpPr>
            <a:xfrm>
              <a:off x="4162823" y="123890"/>
              <a:ext cx="3554923" cy="793740"/>
              <a:chOff x="246950" y="123891"/>
              <a:chExt cx="4691885" cy="1047599"/>
            </a:xfrm>
          </p:grpSpPr>
          <p:pic>
            <p:nvPicPr>
              <p:cNvPr id="2" name="Picture 1"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3" name="Picture 2"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4" name="Picture 3"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5" name="Picture 4"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grpSp>
          <p:nvGrpSpPr>
            <p:cNvPr id="10" name="Group 9"/>
            <p:cNvGrpSpPr/>
            <p:nvPr/>
          </p:nvGrpSpPr>
          <p:grpSpPr>
            <a:xfrm>
              <a:off x="457199" y="123887"/>
              <a:ext cx="3554923" cy="793740"/>
              <a:chOff x="246950" y="123891"/>
              <a:chExt cx="4691885" cy="1047599"/>
            </a:xfrm>
          </p:grpSpPr>
          <p:pic>
            <p:nvPicPr>
              <p:cNvPr id="11" name="Picture 10"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12" name="Picture 11"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13" name="Picture 12"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14" name="Picture 13"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pic>
          <p:nvPicPr>
            <p:cNvPr id="18" name="Picture 17"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913220" y="128442"/>
              <a:ext cx="789185" cy="789186"/>
            </a:xfrm>
            <a:prstGeom prst="rect">
              <a:avLst/>
            </a:prstGeom>
          </p:spPr>
        </p:pic>
      </p:grpSp>
      <p:sp>
        <p:nvSpPr>
          <p:cNvPr id="22" name="Rectangle 21"/>
          <p:cNvSpPr/>
          <p:nvPr/>
        </p:nvSpPr>
        <p:spPr>
          <a:xfrm>
            <a:off x="4975" y="5638800"/>
            <a:ext cx="9144000" cy="1219200"/>
          </a:xfrm>
          <a:prstGeom prst="rect">
            <a:avLst/>
          </a:prstGeom>
          <a:solidFill>
            <a:schemeClr val="tx1">
              <a:alpha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260501" y="1391483"/>
            <a:ext cx="8602454" cy="3785651"/>
          </a:xfrm>
          <a:prstGeom prst="rect">
            <a:avLst/>
          </a:prstGeom>
          <a:noFill/>
        </p:spPr>
        <p:txBody>
          <a:bodyPr wrap="square" rtlCol="0">
            <a:spAutoFit/>
          </a:bodyPr>
          <a:lstStyle/>
          <a:p>
            <a:pPr algn="ctr"/>
            <a:r>
              <a:rPr lang="en-US" sz="3200" dirty="0" smtClean="0">
                <a:solidFill>
                  <a:schemeClr val="bg1"/>
                </a:solidFill>
              </a:rPr>
              <a:t>“Pinterest and Instagram have emerged as leading channels for brand and product discovery, so it’s no surprise that those platforms are evolving their ad offerings to better bridge the gap between social media and commerce.”</a:t>
            </a:r>
          </a:p>
          <a:p>
            <a:endParaRPr lang="en-US" sz="3200" dirty="0" smtClean="0">
              <a:solidFill>
                <a:schemeClr val="bg1"/>
              </a:solidFill>
            </a:endParaRPr>
          </a:p>
          <a:p>
            <a:pPr algn="r"/>
            <a:r>
              <a:rPr lang="en-US" sz="2400" dirty="0" smtClean="0">
                <a:solidFill>
                  <a:schemeClr val="bg1"/>
                </a:solidFill>
                <a:latin typeface="Arial"/>
                <a:cs typeface="Arial"/>
              </a:rPr>
              <a:t>Jasper Nathaniel</a:t>
            </a:r>
          </a:p>
          <a:p>
            <a:pPr algn="r"/>
            <a:r>
              <a:rPr lang="en-US" sz="2400" dirty="0" smtClean="0">
                <a:solidFill>
                  <a:schemeClr val="bg1"/>
                </a:solidFill>
                <a:latin typeface="Arial"/>
                <a:cs typeface="Arial"/>
              </a:rPr>
              <a:t>VP of Business Development, </a:t>
            </a:r>
            <a:r>
              <a:rPr lang="en-US" sz="2400" dirty="0" err="1" smtClean="0">
                <a:solidFill>
                  <a:schemeClr val="bg1"/>
                </a:solidFill>
                <a:latin typeface="Arial"/>
                <a:cs typeface="Arial"/>
              </a:rPr>
              <a:t>Crowdtap</a:t>
            </a:r>
            <a:endParaRPr lang="en-US" sz="2400" dirty="0">
              <a:solidFill>
                <a:schemeClr val="bg1"/>
              </a:solidFill>
              <a:latin typeface="Arial"/>
              <a:cs typeface="Arial"/>
            </a:endParaRPr>
          </a:p>
        </p:txBody>
      </p:sp>
      <p:sp>
        <p:nvSpPr>
          <p:cNvPr id="19" name="TextBox 18"/>
          <p:cNvSpPr txBox="1"/>
          <p:nvPr/>
        </p:nvSpPr>
        <p:spPr>
          <a:xfrm>
            <a:off x="846630" y="270933"/>
            <a:ext cx="8016326" cy="707886"/>
          </a:xfrm>
          <a:prstGeom prst="rect">
            <a:avLst/>
          </a:prstGeom>
          <a:noFill/>
        </p:spPr>
        <p:txBody>
          <a:bodyPr wrap="square" rtlCol="0">
            <a:spAutoFit/>
          </a:bodyPr>
          <a:lstStyle/>
          <a:p>
            <a:pPr algn="r"/>
            <a:r>
              <a:rPr lang="en-US" sz="4000" dirty="0" smtClean="0">
                <a:latin typeface="Helvetica"/>
                <a:cs typeface="Helvetica"/>
              </a:rPr>
              <a:t>State of VSM Use of Crisis</a:t>
            </a:r>
            <a:endParaRPr lang="en-US" sz="4000" dirty="0">
              <a:latin typeface="Helvetica"/>
              <a:cs typeface="Helvetica"/>
            </a:endParaRPr>
          </a:p>
        </p:txBody>
      </p:sp>
    </p:spTree>
    <p:extLst>
      <p:ext uri="{BB962C8B-B14F-4D97-AF65-F5344CB8AC3E}">
        <p14:creationId xmlns:p14="http://schemas.microsoft.com/office/powerpoint/2010/main" xmlns="" val="34577639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134533"/>
            <a:ext cx="9144000" cy="4504267"/>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453346" y="5834970"/>
            <a:ext cx="8245206" cy="793743"/>
            <a:chOff x="457199" y="123887"/>
            <a:chExt cx="8245206" cy="793743"/>
          </a:xfrm>
        </p:grpSpPr>
        <p:grpSp>
          <p:nvGrpSpPr>
            <p:cNvPr id="6" name="Group 5"/>
            <p:cNvGrpSpPr/>
            <p:nvPr/>
          </p:nvGrpSpPr>
          <p:grpSpPr>
            <a:xfrm>
              <a:off x="4162823" y="123890"/>
              <a:ext cx="3554923" cy="793740"/>
              <a:chOff x="246950" y="123891"/>
              <a:chExt cx="4691885" cy="1047599"/>
            </a:xfrm>
          </p:grpSpPr>
          <p:pic>
            <p:nvPicPr>
              <p:cNvPr id="2" name="Picture 1"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3" name="Picture 2"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4" name="Picture 3"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5" name="Picture 4"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grpSp>
          <p:nvGrpSpPr>
            <p:cNvPr id="10" name="Group 9"/>
            <p:cNvGrpSpPr/>
            <p:nvPr/>
          </p:nvGrpSpPr>
          <p:grpSpPr>
            <a:xfrm>
              <a:off x="457199" y="123887"/>
              <a:ext cx="3554923" cy="793740"/>
              <a:chOff x="246950" y="123891"/>
              <a:chExt cx="4691885" cy="1047599"/>
            </a:xfrm>
          </p:grpSpPr>
          <p:pic>
            <p:nvPicPr>
              <p:cNvPr id="11" name="Picture 10"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12" name="Picture 11"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13" name="Picture 12"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14" name="Picture 13"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pic>
          <p:nvPicPr>
            <p:cNvPr id="18" name="Picture 17"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913220" y="128442"/>
              <a:ext cx="789185" cy="789186"/>
            </a:xfrm>
            <a:prstGeom prst="rect">
              <a:avLst/>
            </a:prstGeom>
          </p:spPr>
        </p:pic>
      </p:grpSp>
      <p:sp>
        <p:nvSpPr>
          <p:cNvPr id="22" name="Rectangle 21"/>
          <p:cNvSpPr/>
          <p:nvPr/>
        </p:nvSpPr>
        <p:spPr>
          <a:xfrm>
            <a:off x="4975" y="5638800"/>
            <a:ext cx="9144000" cy="1219200"/>
          </a:xfrm>
          <a:prstGeom prst="rect">
            <a:avLst/>
          </a:prstGeom>
          <a:solidFill>
            <a:schemeClr val="tx1">
              <a:alpha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260501" y="1391483"/>
            <a:ext cx="8602454" cy="3600986"/>
          </a:xfrm>
          <a:prstGeom prst="rect">
            <a:avLst/>
          </a:prstGeom>
          <a:noFill/>
        </p:spPr>
        <p:txBody>
          <a:bodyPr wrap="square" rtlCol="0">
            <a:spAutoFit/>
          </a:bodyPr>
          <a:lstStyle/>
          <a:p>
            <a:r>
              <a:rPr lang="en-US" sz="3200" dirty="0">
                <a:solidFill>
                  <a:srgbClr val="FFFFFF"/>
                </a:solidFill>
                <a:latin typeface="Arial"/>
                <a:cs typeface="Arial"/>
              </a:rPr>
              <a:t>• Currently, VSM are typically used branding and engagement communication </a:t>
            </a:r>
            <a:r>
              <a:rPr lang="en-US" sz="3200" dirty="0" smtClean="0">
                <a:solidFill>
                  <a:srgbClr val="FFFFFF"/>
                </a:solidFill>
                <a:latin typeface="Arial"/>
                <a:cs typeface="Arial"/>
              </a:rPr>
              <a:t>purposes</a:t>
            </a:r>
          </a:p>
          <a:p>
            <a:pPr>
              <a:lnSpc>
                <a:spcPct val="150000"/>
              </a:lnSpc>
            </a:pPr>
            <a:r>
              <a:rPr lang="en-US" sz="2400" dirty="0" smtClean="0">
                <a:solidFill>
                  <a:srgbClr val="FF6600"/>
                </a:solidFill>
                <a:latin typeface="Arial"/>
                <a:cs typeface="Arial"/>
              </a:rPr>
              <a:t>Ex. Showcase Products or Introduce Employees</a:t>
            </a:r>
          </a:p>
          <a:p>
            <a:endParaRPr lang="en-US" sz="3200" dirty="0">
              <a:solidFill>
                <a:srgbClr val="FFFFFF"/>
              </a:solidFill>
              <a:latin typeface="Arial"/>
              <a:cs typeface="Arial"/>
            </a:endParaRPr>
          </a:p>
          <a:p>
            <a:r>
              <a:rPr lang="en-US" sz="3200" dirty="0" smtClean="0">
                <a:solidFill>
                  <a:srgbClr val="FFFFFF"/>
                </a:solidFill>
                <a:latin typeface="Arial"/>
                <a:cs typeface="Arial"/>
              </a:rPr>
              <a:t>• There is potential for increased brand management success in using VSM during periods of Crisis</a:t>
            </a:r>
          </a:p>
        </p:txBody>
      </p:sp>
      <p:sp>
        <p:nvSpPr>
          <p:cNvPr id="19" name="TextBox 18"/>
          <p:cNvSpPr txBox="1"/>
          <p:nvPr/>
        </p:nvSpPr>
        <p:spPr>
          <a:xfrm>
            <a:off x="846630" y="270933"/>
            <a:ext cx="8016326" cy="707886"/>
          </a:xfrm>
          <a:prstGeom prst="rect">
            <a:avLst/>
          </a:prstGeom>
          <a:noFill/>
        </p:spPr>
        <p:txBody>
          <a:bodyPr wrap="square" rtlCol="0">
            <a:spAutoFit/>
          </a:bodyPr>
          <a:lstStyle/>
          <a:p>
            <a:pPr algn="r"/>
            <a:r>
              <a:rPr lang="en-US" sz="4000" dirty="0" smtClean="0">
                <a:latin typeface="Helvetica"/>
                <a:cs typeface="Helvetica"/>
              </a:rPr>
              <a:t>State of VSM Use of Crisis</a:t>
            </a:r>
            <a:endParaRPr lang="en-US" sz="4000" dirty="0">
              <a:latin typeface="Helvetica"/>
              <a:cs typeface="Helvetica"/>
            </a:endParaRPr>
          </a:p>
        </p:txBody>
      </p:sp>
    </p:spTree>
    <p:extLst>
      <p:ext uri="{BB962C8B-B14F-4D97-AF65-F5344CB8AC3E}">
        <p14:creationId xmlns:p14="http://schemas.microsoft.com/office/powerpoint/2010/main" xmlns="" val="19009503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134533"/>
            <a:ext cx="9144000" cy="4504267"/>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453346" y="5834970"/>
            <a:ext cx="8245206" cy="793743"/>
            <a:chOff x="457199" y="123887"/>
            <a:chExt cx="8245206" cy="793743"/>
          </a:xfrm>
        </p:grpSpPr>
        <p:grpSp>
          <p:nvGrpSpPr>
            <p:cNvPr id="6" name="Group 5"/>
            <p:cNvGrpSpPr/>
            <p:nvPr/>
          </p:nvGrpSpPr>
          <p:grpSpPr>
            <a:xfrm>
              <a:off x="4162823" y="123890"/>
              <a:ext cx="3554923" cy="793740"/>
              <a:chOff x="246950" y="123891"/>
              <a:chExt cx="4691885" cy="1047599"/>
            </a:xfrm>
          </p:grpSpPr>
          <p:pic>
            <p:nvPicPr>
              <p:cNvPr id="2" name="Picture 1"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3" name="Picture 2"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4" name="Picture 3"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5" name="Picture 4"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grpSp>
          <p:nvGrpSpPr>
            <p:cNvPr id="10" name="Group 9"/>
            <p:cNvGrpSpPr/>
            <p:nvPr/>
          </p:nvGrpSpPr>
          <p:grpSpPr>
            <a:xfrm>
              <a:off x="457199" y="123887"/>
              <a:ext cx="3554923" cy="793740"/>
              <a:chOff x="246950" y="123891"/>
              <a:chExt cx="4691885" cy="1047599"/>
            </a:xfrm>
          </p:grpSpPr>
          <p:pic>
            <p:nvPicPr>
              <p:cNvPr id="11" name="Picture 10"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12" name="Picture 11"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13" name="Picture 12"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14" name="Picture 13"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pic>
          <p:nvPicPr>
            <p:cNvPr id="18" name="Picture 17"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913220" y="128442"/>
              <a:ext cx="789185" cy="789186"/>
            </a:xfrm>
            <a:prstGeom prst="rect">
              <a:avLst/>
            </a:prstGeom>
          </p:spPr>
        </p:pic>
      </p:grpSp>
      <p:sp>
        <p:nvSpPr>
          <p:cNvPr id="22" name="Rectangle 21"/>
          <p:cNvSpPr/>
          <p:nvPr/>
        </p:nvSpPr>
        <p:spPr>
          <a:xfrm>
            <a:off x="4975" y="5638800"/>
            <a:ext cx="9144000" cy="1219200"/>
          </a:xfrm>
          <a:prstGeom prst="rect">
            <a:avLst/>
          </a:prstGeom>
          <a:solidFill>
            <a:schemeClr val="tx1">
              <a:alpha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260501" y="1391483"/>
            <a:ext cx="8602454" cy="4031873"/>
          </a:xfrm>
          <a:prstGeom prst="rect">
            <a:avLst/>
          </a:prstGeom>
          <a:noFill/>
        </p:spPr>
        <p:txBody>
          <a:bodyPr wrap="square" rtlCol="0">
            <a:spAutoFit/>
          </a:bodyPr>
          <a:lstStyle/>
          <a:p>
            <a:r>
              <a:rPr lang="en-US" sz="3200" dirty="0">
                <a:solidFill>
                  <a:srgbClr val="FFFFFF"/>
                </a:solidFill>
                <a:latin typeface="Arial"/>
                <a:cs typeface="Arial"/>
              </a:rPr>
              <a:t>• </a:t>
            </a:r>
            <a:r>
              <a:rPr lang="en-US" sz="3200" dirty="0" err="1">
                <a:solidFill>
                  <a:srgbClr val="FFFFFF"/>
                </a:solidFill>
                <a:latin typeface="Arial"/>
                <a:cs typeface="Arial"/>
              </a:rPr>
              <a:t>Geise</a:t>
            </a:r>
            <a:r>
              <a:rPr lang="en-US" sz="3200" dirty="0">
                <a:solidFill>
                  <a:srgbClr val="FFFFFF"/>
                </a:solidFill>
                <a:latin typeface="Arial"/>
                <a:cs typeface="Arial"/>
              </a:rPr>
              <a:t> and Baden (2015) defined modality as visual and textual </a:t>
            </a:r>
            <a:r>
              <a:rPr lang="en-US" sz="3200" dirty="0" smtClean="0">
                <a:solidFill>
                  <a:srgbClr val="FFFFFF"/>
                </a:solidFill>
                <a:latin typeface="Arial"/>
                <a:cs typeface="Arial"/>
              </a:rPr>
              <a:t>information</a:t>
            </a:r>
          </a:p>
          <a:p>
            <a:endParaRPr lang="en-US" sz="3200" dirty="0">
              <a:solidFill>
                <a:srgbClr val="FFFFFF"/>
              </a:solidFill>
              <a:latin typeface="Arial"/>
              <a:cs typeface="Arial"/>
            </a:endParaRPr>
          </a:p>
          <a:p>
            <a:r>
              <a:rPr lang="en-US" sz="3200" dirty="0">
                <a:solidFill>
                  <a:srgbClr val="FFFFFF"/>
                </a:solidFill>
                <a:latin typeface="Arial"/>
                <a:cs typeface="Arial"/>
              </a:rPr>
              <a:t>• Visual and textual modalities vary according to different degrees of structuring and </a:t>
            </a:r>
            <a:r>
              <a:rPr lang="en-US" sz="3200" dirty="0" smtClean="0">
                <a:solidFill>
                  <a:srgbClr val="FFFFFF"/>
                </a:solidFill>
                <a:latin typeface="Arial"/>
                <a:cs typeface="Arial"/>
              </a:rPr>
              <a:t>salience</a:t>
            </a:r>
          </a:p>
          <a:p>
            <a:endParaRPr lang="en-US" sz="3200" dirty="0">
              <a:solidFill>
                <a:srgbClr val="FFFFFF"/>
              </a:solidFill>
              <a:latin typeface="Arial"/>
              <a:cs typeface="Arial"/>
            </a:endParaRPr>
          </a:p>
          <a:p>
            <a:r>
              <a:rPr lang="en-US" sz="3200" dirty="0">
                <a:solidFill>
                  <a:srgbClr val="FFFFFF"/>
                </a:solidFill>
                <a:latin typeface="Arial"/>
                <a:cs typeface="Arial"/>
              </a:rPr>
              <a:t>• Modality logic centers around </a:t>
            </a:r>
            <a:r>
              <a:rPr lang="en-US" sz="3200" dirty="0">
                <a:solidFill>
                  <a:srgbClr val="E46C0A"/>
                </a:solidFill>
                <a:latin typeface="Arial"/>
                <a:cs typeface="Arial"/>
              </a:rPr>
              <a:t>Visual Information Processing (VIP) </a:t>
            </a:r>
          </a:p>
        </p:txBody>
      </p:sp>
      <p:sp>
        <p:nvSpPr>
          <p:cNvPr id="19" name="TextBox 18"/>
          <p:cNvSpPr txBox="1"/>
          <p:nvPr/>
        </p:nvSpPr>
        <p:spPr>
          <a:xfrm>
            <a:off x="4975" y="270933"/>
            <a:ext cx="8988900" cy="646331"/>
          </a:xfrm>
          <a:prstGeom prst="rect">
            <a:avLst/>
          </a:prstGeom>
          <a:noFill/>
        </p:spPr>
        <p:txBody>
          <a:bodyPr wrap="square" rtlCol="0">
            <a:spAutoFit/>
          </a:bodyPr>
          <a:lstStyle/>
          <a:p>
            <a:pPr algn="r"/>
            <a:r>
              <a:rPr lang="en-US" sz="3600" dirty="0" smtClean="0">
                <a:solidFill>
                  <a:srgbClr val="FF0000"/>
                </a:solidFill>
                <a:latin typeface="Helvetica"/>
                <a:cs typeface="Helvetica"/>
              </a:rPr>
              <a:t>Multimodal Crisis Communication </a:t>
            </a:r>
            <a:r>
              <a:rPr lang="en-US" sz="3600" dirty="0" smtClean="0">
                <a:latin typeface="Helvetica"/>
                <a:cs typeface="Helvetica"/>
              </a:rPr>
              <a:t>on VSM</a:t>
            </a:r>
            <a:endParaRPr lang="en-US" sz="3600" dirty="0">
              <a:latin typeface="Helvetica"/>
              <a:cs typeface="Helvetica"/>
            </a:endParaRPr>
          </a:p>
        </p:txBody>
      </p:sp>
    </p:spTree>
    <p:extLst>
      <p:ext uri="{BB962C8B-B14F-4D97-AF65-F5344CB8AC3E}">
        <p14:creationId xmlns:p14="http://schemas.microsoft.com/office/powerpoint/2010/main" xmlns="" val="5139624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134533"/>
            <a:ext cx="9144000" cy="4504267"/>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453346" y="5834970"/>
            <a:ext cx="8245206" cy="793743"/>
            <a:chOff x="457199" y="123887"/>
            <a:chExt cx="8245206" cy="793743"/>
          </a:xfrm>
        </p:grpSpPr>
        <p:grpSp>
          <p:nvGrpSpPr>
            <p:cNvPr id="6" name="Group 5"/>
            <p:cNvGrpSpPr/>
            <p:nvPr/>
          </p:nvGrpSpPr>
          <p:grpSpPr>
            <a:xfrm>
              <a:off x="4162823" y="123890"/>
              <a:ext cx="3554923" cy="793740"/>
              <a:chOff x="246950" y="123891"/>
              <a:chExt cx="4691885" cy="1047599"/>
            </a:xfrm>
          </p:grpSpPr>
          <p:pic>
            <p:nvPicPr>
              <p:cNvPr id="2" name="Picture 1"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3" name="Picture 2"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4" name="Picture 3"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5" name="Picture 4"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grpSp>
          <p:nvGrpSpPr>
            <p:cNvPr id="10" name="Group 9"/>
            <p:cNvGrpSpPr/>
            <p:nvPr/>
          </p:nvGrpSpPr>
          <p:grpSpPr>
            <a:xfrm>
              <a:off x="457199" y="123887"/>
              <a:ext cx="3554923" cy="793740"/>
              <a:chOff x="246950" y="123891"/>
              <a:chExt cx="4691885" cy="1047599"/>
            </a:xfrm>
          </p:grpSpPr>
          <p:pic>
            <p:nvPicPr>
              <p:cNvPr id="11" name="Picture 10"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12" name="Picture 11"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13" name="Picture 12"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14" name="Picture 13"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pic>
          <p:nvPicPr>
            <p:cNvPr id="18" name="Picture 17"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913220" y="128442"/>
              <a:ext cx="789185" cy="789186"/>
            </a:xfrm>
            <a:prstGeom prst="rect">
              <a:avLst/>
            </a:prstGeom>
          </p:spPr>
        </p:pic>
      </p:grpSp>
      <p:sp>
        <p:nvSpPr>
          <p:cNvPr id="22" name="Rectangle 21"/>
          <p:cNvSpPr/>
          <p:nvPr/>
        </p:nvSpPr>
        <p:spPr>
          <a:xfrm>
            <a:off x="4975" y="5638800"/>
            <a:ext cx="9144000" cy="1219200"/>
          </a:xfrm>
          <a:prstGeom prst="rect">
            <a:avLst/>
          </a:prstGeom>
          <a:solidFill>
            <a:schemeClr val="tx1">
              <a:alpha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260501" y="1391483"/>
            <a:ext cx="8602454" cy="3816429"/>
          </a:xfrm>
          <a:prstGeom prst="rect">
            <a:avLst/>
          </a:prstGeom>
          <a:noFill/>
        </p:spPr>
        <p:txBody>
          <a:bodyPr wrap="square" rtlCol="0">
            <a:spAutoFit/>
          </a:bodyPr>
          <a:lstStyle/>
          <a:p>
            <a:r>
              <a:rPr lang="en-US" sz="3200" i="1" dirty="0" smtClean="0">
                <a:solidFill>
                  <a:srgbClr val="FFFFFF"/>
                </a:solidFill>
                <a:latin typeface="Arial"/>
                <a:cs typeface="Arial"/>
              </a:rPr>
              <a:t>• </a:t>
            </a:r>
            <a:r>
              <a:rPr lang="en-US" sz="3000" dirty="0">
                <a:solidFill>
                  <a:srgbClr val="FFFFFF"/>
                </a:solidFill>
                <a:latin typeface="Arial"/>
                <a:cs typeface="Arial"/>
              </a:rPr>
              <a:t>Crisis visual perception and </a:t>
            </a:r>
            <a:r>
              <a:rPr lang="en-US" sz="3000" dirty="0" smtClean="0">
                <a:solidFill>
                  <a:srgbClr val="FFFFFF"/>
                </a:solidFill>
                <a:latin typeface="Arial"/>
                <a:cs typeface="Arial"/>
              </a:rPr>
              <a:t>structuring</a:t>
            </a:r>
          </a:p>
          <a:p>
            <a:endParaRPr lang="en-US" sz="3000" dirty="0">
              <a:solidFill>
                <a:srgbClr val="FFFFFF"/>
              </a:solidFill>
              <a:latin typeface="Arial"/>
              <a:cs typeface="Arial"/>
            </a:endParaRPr>
          </a:p>
          <a:p>
            <a:r>
              <a:rPr lang="en-US" sz="3000" dirty="0" smtClean="0">
                <a:solidFill>
                  <a:srgbClr val="FFFFFF"/>
                </a:solidFill>
                <a:latin typeface="Arial"/>
                <a:cs typeface="Arial"/>
              </a:rPr>
              <a:t>• </a:t>
            </a:r>
            <a:r>
              <a:rPr lang="en-US" sz="3000" dirty="0">
                <a:solidFill>
                  <a:srgbClr val="FFFFFF"/>
                </a:solidFill>
                <a:latin typeface="Arial"/>
                <a:cs typeface="Arial"/>
              </a:rPr>
              <a:t>Crisis visual decoding </a:t>
            </a:r>
            <a:endParaRPr lang="en-US" sz="3000" dirty="0" smtClean="0">
              <a:solidFill>
                <a:srgbClr val="FFFFFF"/>
              </a:solidFill>
              <a:latin typeface="Arial"/>
              <a:cs typeface="Arial"/>
            </a:endParaRPr>
          </a:p>
          <a:p>
            <a:endParaRPr lang="en-US" sz="3000" dirty="0">
              <a:solidFill>
                <a:srgbClr val="FFFFFF"/>
              </a:solidFill>
              <a:latin typeface="Arial"/>
              <a:cs typeface="Arial"/>
            </a:endParaRPr>
          </a:p>
          <a:p>
            <a:r>
              <a:rPr lang="en-US" sz="3000" dirty="0" smtClean="0">
                <a:solidFill>
                  <a:srgbClr val="FFFFFF"/>
                </a:solidFill>
                <a:latin typeface="Arial"/>
                <a:cs typeface="Arial"/>
              </a:rPr>
              <a:t>• </a:t>
            </a:r>
            <a:r>
              <a:rPr lang="en-US" sz="3000" dirty="0">
                <a:solidFill>
                  <a:srgbClr val="FFFFFF"/>
                </a:solidFill>
                <a:latin typeface="Arial"/>
                <a:cs typeface="Arial"/>
              </a:rPr>
              <a:t>Connection of crisis visual elements </a:t>
            </a:r>
            <a:endParaRPr lang="en-US" sz="3000" dirty="0" smtClean="0">
              <a:solidFill>
                <a:srgbClr val="FFFFFF"/>
              </a:solidFill>
              <a:latin typeface="Arial"/>
              <a:cs typeface="Arial"/>
            </a:endParaRPr>
          </a:p>
          <a:p>
            <a:endParaRPr lang="en-US" sz="3000" dirty="0">
              <a:solidFill>
                <a:srgbClr val="FFFFFF"/>
              </a:solidFill>
              <a:latin typeface="Arial"/>
              <a:cs typeface="Arial"/>
            </a:endParaRPr>
          </a:p>
          <a:p>
            <a:r>
              <a:rPr lang="en-US" sz="3000" dirty="0" smtClean="0">
                <a:solidFill>
                  <a:srgbClr val="FFFFFF"/>
                </a:solidFill>
                <a:latin typeface="Arial"/>
                <a:cs typeface="Arial"/>
              </a:rPr>
              <a:t>• </a:t>
            </a:r>
            <a:r>
              <a:rPr lang="en-US" sz="3000" dirty="0">
                <a:solidFill>
                  <a:srgbClr val="FFFFFF"/>
                </a:solidFill>
                <a:latin typeface="Arial"/>
                <a:cs typeface="Arial"/>
              </a:rPr>
              <a:t>Construction of coherent meaning with visual and textual elements in crisis visuals and on VSM </a:t>
            </a:r>
          </a:p>
        </p:txBody>
      </p:sp>
      <p:sp>
        <p:nvSpPr>
          <p:cNvPr id="19" name="TextBox 18"/>
          <p:cNvSpPr txBox="1"/>
          <p:nvPr/>
        </p:nvSpPr>
        <p:spPr>
          <a:xfrm>
            <a:off x="846630" y="270933"/>
            <a:ext cx="8016326" cy="707886"/>
          </a:xfrm>
          <a:prstGeom prst="rect">
            <a:avLst/>
          </a:prstGeom>
          <a:noFill/>
        </p:spPr>
        <p:txBody>
          <a:bodyPr wrap="square" rtlCol="0">
            <a:spAutoFit/>
          </a:bodyPr>
          <a:lstStyle/>
          <a:p>
            <a:pPr algn="r"/>
            <a:r>
              <a:rPr lang="en-US" sz="4000" dirty="0" smtClean="0">
                <a:latin typeface="Helvetica"/>
                <a:cs typeface="Helvetica"/>
              </a:rPr>
              <a:t>Practical Implications</a:t>
            </a:r>
            <a:endParaRPr lang="en-US" sz="4000" dirty="0">
              <a:latin typeface="Helvetica"/>
              <a:cs typeface="Helvetica"/>
            </a:endParaRPr>
          </a:p>
        </p:txBody>
      </p:sp>
    </p:spTree>
    <p:extLst>
      <p:ext uri="{BB962C8B-B14F-4D97-AF65-F5344CB8AC3E}">
        <p14:creationId xmlns:p14="http://schemas.microsoft.com/office/powerpoint/2010/main" xmlns="" val="3791111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134533"/>
            <a:ext cx="9144000" cy="4504267"/>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453346" y="5834970"/>
            <a:ext cx="8245206" cy="793743"/>
            <a:chOff x="457199" y="123887"/>
            <a:chExt cx="8245206" cy="793743"/>
          </a:xfrm>
        </p:grpSpPr>
        <p:grpSp>
          <p:nvGrpSpPr>
            <p:cNvPr id="6" name="Group 5"/>
            <p:cNvGrpSpPr/>
            <p:nvPr/>
          </p:nvGrpSpPr>
          <p:grpSpPr>
            <a:xfrm>
              <a:off x="4162823" y="123890"/>
              <a:ext cx="3554923" cy="793740"/>
              <a:chOff x="246950" y="123891"/>
              <a:chExt cx="4691885" cy="1047599"/>
            </a:xfrm>
          </p:grpSpPr>
          <p:pic>
            <p:nvPicPr>
              <p:cNvPr id="2" name="Picture 1" descr="vine_glyph_2x.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3" name="Picture 2" descr="Pinterest-logo-11hd0s5.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4" name="Picture 3" descr="instagram-logo-large.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5" name="Picture 4" descr="Snapchat_Logo.pn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grpSp>
          <p:nvGrpSpPr>
            <p:cNvPr id="10" name="Group 9"/>
            <p:cNvGrpSpPr/>
            <p:nvPr/>
          </p:nvGrpSpPr>
          <p:grpSpPr>
            <a:xfrm>
              <a:off x="457199" y="123887"/>
              <a:ext cx="3554923" cy="793740"/>
              <a:chOff x="246950" y="123891"/>
              <a:chExt cx="4691885" cy="1047599"/>
            </a:xfrm>
          </p:grpSpPr>
          <p:pic>
            <p:nvPicPr>
              <p:cNvPr id="11" name="Picture 10" descr="vine_glyph_2x.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12" name="Picture 11" descr="Pinterest-logo-11hd0s5.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13" name="Picture 12" descr="instagram-logo-large.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14" name="Picture 13" descr="Snapchat_Logo.pn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pic>
          <p:nvPicPr>
            <p:cNvPr id="18" name="Picture 17" descr="instagram-logo-large.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913220" y="128442"/>
              <a:ext cx="789185" cy="789186"/>
            </a:xfrm>
            <a:prstGeom prst="rect">
              <a:avLst/>
            </a:prstGeom>
          </p:spPr>
        </p:pic>
      </p:grpSp>
      <p:sp>
        <p:nvSpPr>
          <p:cNvPr id="22" name="Rectangle 21"/>
          <p:cNvSpPr/>
          <p:nvPr/>
        </p:nvSpPr>
        <p:spPr>
          <a:xfrm>
            <a:off x="4975" y="5638800"/>
            <a:ext cx="9144000" cy="1219200"/>
          </a:xfrm>
          <a:prstGeom prst="rect">
            <a:avLst/>
          </a:prstGeom>
          <a:solidFill>
            <a:schemeClr val="tx1">
              <a:alpha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4008269" y="270933"/>
            <a:ext cx="4854685" cy="707886"/>
          </a:xfrm>
          <a:prstGeom prst="rect">
            <a:avLst/>
          </a:prstGeom>
          <a:noFill/>
        </p:spPr>
        <p:txBody>
          <a:bodyPr wrap="square" rtlCol="0">
            <a:spAutoFit/>
          </a:bodyPr>
          <a:lstStyle/>
          <a:p>
            <a:pPr algn="r"/>
            <a:r>
              <a:rPr lang="en-US" sz="4000" dirty="0" smtClean="0">
                <a:latin typeface="Helvetica"/>
                <a:cs typeface="Helvetica"/>
              </a:rPr>
              <a:t>Visual Use in Crisis</a:t>
            </a:r>
            <a:endParaRPr lang="en-US" sz="4000" dirty="0">
              <a:latin typeface="Helvetica"/>
              <a:cs typeface="Helvetica"/>
            </a:endParaRPr>
          </a:p>
        </p:txBody>
      </p:sp>
      <p:pic>
        <p:nvPicPr>
          <p:cNvPr id="15" name="Picture 14" descr="ICRC_VSMGraphic3-01.pn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397933" y="826519"/>
            <a:ext cx="10119102" cy="5253734"/>
          </a:xfrm>
          <a:prstGeom prst="rect">
            <a:avLst/>
          </a:prstGeom>
        </p:spPr>
      </p:pic>
    </p:spTree>
    <p:extLst>
      <p:ext uri="{BB962C8B-B14F-4D97-AF65-F5344CB8AC3E}">
        <p14:creationId xmlns:p14="http://schemas.microsoft.com/office/powerpoint/2010/main" xmlns="" val="2832727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453346" y="5834970"/>
            <a:ext cx="8245206" cy="793743"/>
            <a:chOff x="457199" y="123887"/>
            <a:chExt cx="8245206" cy="793743"/>
          </a:xfrm>
        </p:grpSpPr>
        <p:grpSp>
          <p:nvGrpSpPr>
            <p:cNvPr id="6" name="Group 5"/>
            <p:cNvGrpSpPr/>
            <p:nvPr/>
          </p:nvGrpSpPr>
          <p:grpSpPr>
            <a:xfrm>
              <a:off x="4162823" y="123890"/>
              <a:ext cx="3554923" cy="793740"/>
              <a:chOff x="246950" y="123891"/>
              <a:chExt cx="4691885" cy="1047599"/>
            </a:xfrm>
          </p:grpSpPr>
          <p:pic>
            <p:nvPicPr>
              <p:cNvPr id="2" name="Picture 1"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3" name="Picture 2"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4" name="Picture 3"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5" name="Picture 4"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grpSp>
          <p:nvGrpSpPr>
            <p:cNvPr id="10" name="Group 9"/>
            <p:cNvGrpSpPr/>
            <p:nvPr/>
          </p:nvGrpSpPr>
          <p:grpSpPr>
            <a:xfrm>
              <a:off x="457199" y="123887"/>
              <a:ext cx="3554923" cy="793740"/>
              <a:chOff x="246950" y="123891"/>
              <a:chExt cx="4691885" cy="1047599"/>
            </a:xfrm>
          </p:grpSpPr>
          <p:pic>
            <p:nvPicPr>
              <p:cNvPr id="11" name="Picture 10"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12" name="Picture 11"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13" name="Picture 12"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14" name="Picture 13"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pic>
          <p:nvPicPr>
            <p:cNvPr id="18" name="Picture 17"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913220" y="128442"/>
              <a:ext cx="789185" cy="789186"/>
            </a:xfrm>
            <a:prstGeom prst="rect">
              <a:avLst/>
            </a:prstGeom>
          </p:spPr>
        </p:pic>
      </p:grpSp>
      <p:sp>
        <p:nvSpPr>
          <p:cNvPr id="22" name="Rectangle 21"/>
          <p:cNvSpPr/>
          <p:nvPr/>
        </p:nvSpPr>
        <p:spPr>
          <a:xfrm>
            <a:off x="4975" y="5638800"/>
            <a:ext cx="9144000" cy="1219200"/>
          </a:xfrm>
          <a:prstGeom prst="rect">
            <a:avLst/>
          </a:prstGeom>
          <a:solidFill>
            <a:schemeClr val="tx1">
              <a:alpha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1"/>
            <a:ext cx="9144000" cy="5638799"/>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999507" y="244203"/>
            <a:ext cx="7087609" cy="5164967"/>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1790591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453346" y="5834970"/>
            <a:ext cx="8245206" cy="793743"/>
            <a:chOff x="457199" y="123887"/>
            <a:chExt cx="8245206" cy="793743"/>
          </a:xfrm>
        </p:grpSpPr>
        <p:grpSp>
          <p:nvGrpSpPr>
            <p:cNvPr id="6" name="Group 5"/>
            <p:cNvGrpSpPr/>
            <p:nvPr/>
          </p:nvGrpSpPr>
          <p:grpSpPr>
            <a:xfrm>
              <a:off x="4162823" y="123890"/>
              <a:ext cx="3554923" cy="793740"/>
              <a:chOff x="246950" y="123891"/>
              <a:chExt cx="4691885" cy="1047599"/>
            </a:xfrm>
          </p:grpSpPr>
          <p:pic>
            <p:nvPicPr>
              <p:cNvPr id="2" name="Picture 1"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3" name="Picture 2"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4" name="Picture 3"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5" name="Picture 4"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grpSp>
          <p:nvGrpSpPr>
            <p:cNvPr id="10" name="Group 9"/>
            <p:cNvGrpSpPr/>
            <p:nvPr/>
          </p:nvGrpSpPr>
          <p:grpSpPr>
            <a:xfrm>
              <a:off x="457199" y="123887"/>
              <a:ext cx="3554923" cy="793740"/>
              <a:chOff x="246950" y="123891"/>
              <a:chExt cx="4691885" cy="1047599"/>
            </a:xfrm>
          </p:grpSpPr>
          <p:pic>
            <p:nvPicPr>
              <p:cNvPr id="11" name="Picture 10"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12" name="Picture 11"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13" name="Picture 12"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14" name="Picture 13"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pic>
          <p:nvPicPr>
            <p:cNvPr id="18" name="Picture 17"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913220" y="128442"/>
              <a:ext cx="789185" cy="789186"/>
            </a:xfrm>
            <a:prstGeom prst="rect">
              <a:avLst/>
            </a:prstGeom>
          </p:spPr>
        </p:pic>
      </p:grpSp>
      <p:sp>
        <p:nvSpPr>
          <p:cNvPr id="22" name="Rectangle 21"/>
          <p:cNvSpPr/>
          <p:nvPr/>
        </p:nvSpPr>
        <p:spPr>
          <a:xfrm>
            <a:off x="4975" y="5638800"/>
            <a:ext cx="9144000" cy="1219200"/>
          </a:xfrm>
          <a:prstGeom prst="rect">
            <a:avLst/>
          </a:prstGeom>
          <a:solidFill>
            <a:schemeClr val="tx1">
              <a:alpha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1134533"/>
            <a:ext cx="9144000" cy="4872831"/>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575733" y="1315212"/>
            <a:ext cx="8122819" cy="4524315"/>
          </a:xfrm>
          <a:prstGeom prst="rect">
            <a:avLst/>
          </a:prstGeom>
          <a:noFill/>
        </p:spPr>
        <p:txBody>
          <a:bodyPr wrap="square" rtlCol="0">
            <a:spAutoFit/>
          </a:bodyPr>
          <a:lstStyle/>
          <a:p>
            <a:r>
              <a:rPr lang="en-US" sz="3200" dirty="0" smtClean="0">
                <a:solidFill>
                  <a:srgbClr val="FFFFFF"/>
                </a:solidFill>
                <a:latin typeface="Arial"/>
                <a:cs typeface="Arial"/>
              </a:rPr>
              <a:t>• </a:t>
            </a:r>
            <a:r>
              <a:rPr lang="en-US" sz="3200" dirty="0" smtClean="0">
                <a:solidFill>
                  <a:schemeClr val="bg1"/>
                </a:solidFill>
                <a:latin typeface="Arial"/>
                <a:cs typeface="Arial"/>
              </a:rPr>
              <a:t>VSM are influential </a:t>
            </a:r>
            <a:r>
              <a:rPr lang="en-US" sz="3200" dirty="0">
                <a:solidFill>
                  <a:schemeClr val="bg1"/>
                </a:solidFill>
                <a:latin typeface="Arial"/>
                <a:cs typeface="Arial"/>
              </a:rPr>
              <a:t>information content </a:t>
            </a:r>
            <a:r>
              <a:rPr lang="en-US" sz="3200" dirty="0" smtClean="0">
                <a:solidFill>
                  <a:schemeClr val="bg1"/>
                </a:solidFill>
                <a:latin typeface="Arial"/>
                <a:cs typeface="Arial"/>
              </a:rPr>
              <a:t>creators </a:t>
            </a:r>
            <a:r>
              <a:rPr lang="en-US" sz="3200" dirty="0">
                <a:solidFill>
                  <a:schemeClr val="bg1"/>
                </a:solidFill>
                <a:latin typeface="Arial"/>
                <a:cs typeface="Arial"/>
              </a:rPr>
              <a:t>and form </a:t>
            </a:r>
            <a:r>
              <a:rPr lang="en-US" sz="3200" dirty="0" smtClean="0">
                <a:solidFill>
                  <a:schemeClr val="bg1"/>
                </a:solidFill>
                <a:latin typeface="Arial"/>
                <a:cs typeface="Arial"/>
              </a:rPr>
              <a:t>innovators</a:t>
            </a:r>
          </a:p>
          <a:p>
            <a:endParaRPr lang="en-US" sz="3200" dirty="0">
              <a:solidFill>
                <a:schemeClr val="bg1"/>
              </a:solidFill>
              <a:latin typeface="Arial"/>
              <a:cs typeface="Arial"/>
            </a:endParaRPr>
          </a:p>
          <a:p>
            <a:r>
              <a:rPr lang="en-US" sz="3200" dirty="0" smtClean="0">
                <a:solidFill>
                  <a:srgbClr val="FFFFFF"/>
                </a:solidFill>
                <a:latin typeface="Arial"/>
                <a:cs typeface="Arial"/>
              </a:rPr>
              <a:t>• Both visual </a:t>
            </a:r>
            <a:r>
              <a:rPr lang="en-US" sz="3200" dirty="0">
                <a:solidFill>
                  <a:srgbClr val="FFFFFF"/>
                </a:solidFill>
                <a:latin typeface="Arial"/>
                <a:cs typeface="Arial"/>
              </a:rPr>
              <a:t>and textual </a:t>
            </a:r>
            <a:r>
              <a:rPr lang="en-US" sz="3200" dirty="0" smtClean="0">
                <a:solidFill>
                  <a:srgbClr val="FFFFFF"/>
                </a:solidFill>
                <a:latin typeface="Arial"/>
                <a:cs typeface="Arial"/>
              </a:rPr>
              <a:t>elements should be used in creation of crisis </a:t>
            </a:r>
            <a:r>
              <a:rPr lang="en-US" sz="3200" dirty="0">
                <a:solidFill>
                  <a:srgbClr val="FFFFFF"/>
                </a:solidFill>
                <a:latin typeface="Arial"/>
                <a:cs typeface="Arial"/>
              </a:rPr>
              <a:t>visuals </a:t>
            </a:r>
            <a:endParaRPr lang="en-US" sz="3200" dirty="0" smtClean="0">
              <a:solidFill>
                <a:srgbClr val="FFFFFF"/>
              </a:solidFill>
              <a:latin typeface="Arial"/>
              <a:cs typeface="Arial"/>
            </a:endParaRPr>
          </a:p>
          <a:p>
            <a:endParaRPr lang="en-US" sz="3200" dirty="0">
              <a:solidFill>
                <a:srgbClr val="FFFFFF"/>
              </a:solidFill>
              <a:latin typeface="Arial"/>
              <a:cs typeface="Arial"/>
            </a:endParaRPr>
          </a:p>
          <a:p>
            <a:r>
              <a:rPr lang="en-US" sz="3200" dirty="0" smtClean="0">
                <a:solidFill>
                  <a:srgbClr val="FFFFFF"/>
                </a:solidFill>
                <a:latin typeface="Arial"/>
                <a:cs typeface="Arial"/>
              </a:rPr>
              <a:t>• </a:t>
            </a:r>
            <a:r>
              <a:rPr lang="en-US" sz="3200" dirty="0">
                <a:solidFill>
                  <a:srgbClr val="FFFFFF"/>
                </a:solidFill>
                <a:latin typeface="Arial"/>
                <a:cs typeface="Arial"/>
              </a:rPr>
              <a:t>Future empirical research should </a:t>
            </a:r>
            <a:r>
              <a:rPr lang="en-US" sz="3200" dirty="0" smtClean="0">
                <a:solidFill>
                  <a:srgbClr val="FFFFFF"/>
                </a:solidFill>
                <a:latin typeface="Arial"/>
                <a:cs typeface="Arial"/>
              </a:rPr>
              <a:t>explore </a:t>
            </a:r>
            <a:r>
              <a:rPr lang="en-US" sz="3200" dirty="0">
                <a:solidFill>
                  <a:srgbClr val="FFFFFF"/>
                </a:solidFill>
                <a:latin typeface="Arial"/>
                <a:cs typeface="Arial"/>
              </a:rPr>
              <a:t>the </a:t>
            </a:r>
            <a:r>
              <a:rPr lang="en-US" sz="3200" dirty="0">
                <a:solidFill>
                  <a:srgbClr val="E46C0A"/>
                </a:solidFill>
                <a:latin typeface="Arial"/>
                <a:cs typeface="Arial"/>
              </a:rPr>
              <a:t>function of crisis visuals and VSM </a:t>
            </a:r>
            <a:r>
              <a:rPr lang="en-US" sz="3200" dirty="0">
                <a:solidFill>
                  <a:srgbClr val="FFFFFF"/>
                </a:solidFill>
                <a:latin typeface="Arial"/>
                <a:cs typeface="Arial"/>
              </a:rPr>
              <a:t>in crisis communication </a:t>
            </a:r>
          </a:p>
        </p:txBody>
      </p:sp>
      <p:sp>
        <p:nvSpPr>
          <p:cNvPr id="19" name="TextBox 18"/>
          <p:cNvSpPr txBox="1"/>
          <p:nvPr/>
        </p:nvSpPr>
        <p:spPr>
          <a:xfrm>
            <a:off x="1390258" y="270933"/>
            <a:ext cx="7472697" cy="707886"/>
          </a:xfrm>
          <a:prstGeom prst="rect">
            <a:avLst/>
          </a:prstGeom>
          <a:noFill/>
        </p:spPr>
        <p:txBody>
          <a:bodyPr wrap="square" rtlCol="0">
            <a:spAutoFit/>
          </a:bodyPr>
          <a:lstStyle/>
          <a:p>
            <a:pPr algn="r"/>
            <a:r>
              <a:rPr lang="en-US" sz="4000" dirty="0" smtClean="0">
                <a:latin typeface="Helvetica"/>
                <a:cs typeface="Helvetica"/>
              </a:rPr>
              <a:t>Conclusion/Future Research</a:t>
            </a:r>
            <a:endParaRPr lang="en-US" sz="4000" dirty="0">
              <a:latin typeface="Helvetica"/>
              <a:cs typeface="Helvetica"/>
            </a:endParaRPr>
          </a:p>
        </p:txBody>
      </p:sp>
    </p:spTree>
    <p:extLst>
      <p:ext uri="{BB962C8B-B14F-4D97-AF65-F5344CB8AC3E}">
        <p14:creationId xmlns:p14="http://schemas.microsoft.com/office/powerpoint/2010/main" xmlns="" val="3700729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3346" y="5834970"/>
            <a:ext cx="8245206" cy="793743"/>
            <a:chOff x="457199" y="123887"/>
            <a:chExt cx="8245206" cy="793743"/>
          </a:xfrm>
        </p:grpSpPr>
        <p:grpSp>
          <p:nvGrpSpPr>
            <p:cNvPr id="5" name="Group 4"/>
            <p:cNvGrpSpPr/>
            <p:nvPr/>
          </p:nvGrpSpPr>
          <p:grpSpPr>
            <a:xfrm>
              <a:off x="4162823" y="123890"/>
              <a:ext cx="3554923" cy="793740"/>
              <a:chOff x="246950" y="123891"/>
              <a:chExt cx="4691885" cy="1047599"/>
            </a:xfrm>
          </p:grpSpPr>
          <p:pic>
            <p:nvPicPr>
              <p:cNvPr id="12" name="Picture 11"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13" name="Picture 12"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14" name="Picture 13"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15" name="Picture 14"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grpSp>
          <p:nvGrpSpPr>
            <p:cNvPr id="6" name="Group 5"/>
            <p:cNvGrpSpPr/>
            <p:nvPr/>
          </p:nvGrpSpPr>
          <p:grpSpPr>
            <a:xfrm>
              <a:off x="457199" y="123887"/>
              <a:ext cx="3554923" cy="793740"/>
              <a:chOff x="246950" y="123891"/>
              <a:chExt cx="4691885" cy="1047599"/>
            </a:xfrm>
          </p:grpSpPr>
          <p:pic>
            <p:nvPicPr>
              <p:cNvPr id="8" name="Picture 7"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9" name="Picture 8"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10" name="Picture 9"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11" name="Picture 10"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pic>
          <p:nvPicPr>
            <p:cNvPr id="7" name="Picture 6"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913220" y="128442"/>
              <a:ext cx="789185" cy="789186"/>
            </a:xfrm>
            <a:prstGeom prst="rect">
              <a:avLst/>
            </a:prstGeom>
          </p:spPr>
        </p:pic>
      </p:grpSp>
      <p:grpSp>
        <p:nvGrpSpPr>
          <p:cNvPr id="16" name="Group 15"/>
          <p:cNvGrpSpPr/>
          <p:nvPr/>
        </p:nvGrpSpPr>
        <p:grpSpPr>
          <a:xfrm>
            <a:off x="453346" y="4471711"/>
            <a:ext cx="8245206" cy="793743"/>
            <a:chOff x="457199" y="123887"/>
            <a:chExt cx="8245206" cy="793743"/>
          </a:xfrm>
        </p:grpSpPr>
        <p:grpSp>
          <p:nvGrpSpPr>
            <p:cNvPr id="17" name="Group 16"/>
            <p:cNvGrpSpPr/>
            <p:nvPr/>
          </p:nvGrpSpPr>
          <p:grpSpPr>
            <a:xfrm>
              <a:off x="4162823" y="123890"/>
              <a:ext cx="3554923" cy="793740"/>
              <a:chOff x="246950" y="123891"/>
              <a:chExt cx="4691885" cy="1047599"/>
            </a:xfrm>
          </p:grpSpPr>
          <p:pic>
            <p:nvPicPr>
              <p:cNvPr id="24" name="Picture 23"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25" name="Picture 24"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26" name="Picture 25"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27" name="Picture 26"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grpSp>
          <p:nvGrpSpPr>
            <p:cNvPr id="18" name="Group 17"/>
            <p:cNvGrpSpPr/>
            <p:nvPr/>
          </p:nvGrpSpPr>
          <p:grpSpPr>
            <a:xfrm>
              <a:off x="457199" y="123887"/>
              <a:ext cx="3554923" cy="793740"/>
              <a:chOff x="246950" y="123891"/>
              <a:chExt cx="4691885" cy="1047599"/>
            </a:xfrm>
          </p:grpSpPr>
          <p:pic>
            <p:nvPicPr>
              <p:cNvPr id="20" name="Picture 19"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21" name="Picture 20"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22" name="Picture 21"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23" name="Picture 22"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pic>
          <p:nvPicPr>
            <p:cNvPr id="19" name="Picture 18"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913220" y="128442"/>
              <a:ext cx="789185" cy="789186"/>
            </a:xfrm>
            <a:prstGeom prst="rect">
              <a:avLst/>
            </a:prstGeom>
          </p:spPr>
        </p:pic>
      </p:grpSp>
      <p:grpSp>
        <p:nvGrpSpPr>
          <p:cNvPr id="28" name="Group 27"/>
          <p:cNvGrpSpPr/>
          <p:nvPr/>
        </p:nvGrpSpPr>
        <p:grpSpPr>
          <a:xfrm>
            <a:off x="453346" y="3092457"/>
            <a:ext cx="8245206" cy="793743"/>
            <a:chOff x="457199" y="123887"/>
            <a:chExt cx="8245206" cy="793743"/>
          </a:xfrm>
        </p:grpSpPr>
        <p:grpSp>
          <p:nvGrpSpPr>
            <p:cNvPr id="29" name="Group 28"/>
            <p:cNvGrpSpPr/>
            <p:nvPr/>
          </p:nvGrpSpPr>
          <p:grpSpPr>
            <a:xfrm>
              <a:off x="4162823" y="123890"/>
              <a:ext cx="3554923" cy="793740"/>
              <a:chOff x="246950" y="123891"/>
              <a:chExt cx="4691885" cy="1047599"/>
            </a:xfrm>
          </p:grpSpPr>
          <p:pic>
            <p:nvPicPr>
              <p:cNvPr id="36" name="Picture 35"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37" name="Picture 36"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38" name="Picture 37"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39" name="Picture 38"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grpSp>
          <p:nvGrpSpPr>
            <p:cNvPr id="30" name="Group 29"/>
            <p:cNvGrpSpPr/>
            <p:nvPr/>
          </p:nvGrpSpPr>
          <p:grpSpPr>
            <a:xfrm>
              <a:off x="457199" y="123887"/>
              <a:ext cx="3554923" cy="793740"/>
              <a:chOff x="246950" y="123891"/>
              <a:chExt cx="4691885" cy="1047599"/>
            </a:xfrm>
          </p:grpSpPr>
          <p:pic>
            <p:nvPicPr>
              <p:cNvPr id="32" name="Picture 31"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33" name="Picture 32"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34" name="Picture 33"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35" name="Picture 34"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pic>
          <p:nvPicPr>
            <p:cNvPr id="31" name="Picture 30"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913220" y="128442"/>
              <a:ext cx="789185" cy="789186"/>
            </a:xfrm>
            <a:prstGeom prst="rect">
              <a:avLst/>
            </a:prstGeom>
          </p:spPr>
        </p:pic>
      </p:grpSp>
      <p:grpSp>
        <p:nvGrpSpPr>
          <p:cNvPr id="40" name="Group 39"/>
          <p:cNvGrpSpPr/>
          <p:nvPr/>
        </p:nvGrpSpPr>
        <p:grpSpPr>
          <a:xfrm>
            <a:off x="453346" y="338168"/>
            <a:ext cx="8245206" cy="793743"/>
            <a:chOff x="457199" y="123887"/>
            <a:chExt cx="8245206" cy="793743"/>
          </a:xfrm>
        </p:grpSpPr>
        <p:grpSp>
          <p:nvGrpSpPr>
            <p:cNvPr id="41" name="Group 40"/>
            <p:cNvGrpSpPr/>
            <p:nvPr/>
          </p:nvGrpSpPr>
          <p:grpSpPr>
            <a:xfrm>
              <a:off x="4162823" y="123890"/>
              <a:ext cx="3554923" cy="793740"/>
              <a:chOff x="246950" y="123891"/>
              <a:chExt cx="4691885" cy="1047599"/>
            </a:xfrm>
          </p:grpSpPr>
          <p:pic>
            <p:nvPicPr>
              <p:cNvPr id="48" name="Picture 47"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49" name="Picture 48"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50" name="Picture 49"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51" name="Picture 50"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grpSp>
          <p:nvGrpSpPr>
            <p:cNvPr id="42" name="Group 41"/>
            <p:cNvGrpSpPr/>
            <p:nvPr/>
          </p:nvGrpSpPr>
          <p:grpSpPr>
            <a:xfrm>
              <a:off x="457199" y="123887"/>
              <a:ext cx="3554923" cy="793740"/>
              <a:chOff x="246950" y="123891"/>
              <a:chExt cx="4691885" cy="1047599"/>
            </a:xfrm>
          </p:grpSpPr>
          <p:pic>
            <p:nvPicPr>
              <p:cNvPr id="44" name="Picture 43"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45" name="Picture 44"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46" name="Picture 45"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47" name="Picture 46"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pic>
          <p:nvPicPr>
            <p:cNvPr id="43" name="Picture 42"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913220" y="128442"/>
              <a:ext cx="789185" cy="789186"/>
            </a:xfrm>
            <a:prstGeom prst="rect">
              <a:avLst/>
            </a:prstGeom>
          </p:spPr>
        </p:pic>
      </p:grpSp>
      <p:grpSp>
        <p:nvGrpSpPr>
          <p:cNvPr id="52" name="Group 51"/>
          <p:cNvGrpSpPr/>
          <p:nvPr/>
        </p:nvGrpSpPr>
        <p:grpSpPr>
          <a:xfrm>
            <a:off x="453346" y="1721979"/>
            <a:ext cx="8245206" cy="793743"/>
            <a:chOff x="457199" y="123887"/>
            <a:chExt cx="8245206" cy="793743"/>
          </a:xfrm>
        </p:grpSpPr>
        <p:grpSp>
          <p:nvGrpSpPr>
            <p:cNvPr id="53" name="Group 52"/>
            <p:cNvGrpSpPr/>
            <p:nvPr/>
          </p:nvGrpSpPr>
          <p:grpSpPr>
            <a:xfrm>
              <a:off x="4162823" y="123890"/>
              <a:ext cx="3554923" cy="793740"/>
              <a:chOff x="246950" y="123891"/>
              <a:chExt cx="4691885" cy="1047599"/>
            </a:xfrm>
          </p:grpSpPr>
          <p:pic>
            <p:nvPicPr>
              <p:cNvPr id="60" name="Picture 59"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61" name="Picture 60"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62" name="Picture 61"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63" name="Picture 62"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grpSp>
          <p:nvGrpSpPr>
            <p:cNvPr id="54" name="Group 53"/>
            <p:cNvGrpSpPr/>
            <p:nvPr/>
          </p:nvGrpSpPr>
          <p:grpSpPr>
            <a:xfrm>
              <a:off x="457199" y="123887"/>
              <a:ext cx="3554923" cy="793740"/>
              <a:chOff x="246950" y="123891"/>
              <a:chExt cx="4691885" cy="1047599"/>
            </a:xfrm>
          </p:grpSpPr>
          <p:pic>
            <p:nvPicPr>
              <p:cNvPr id="56" name="Picture 55"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57" name="Picture 56"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58" name="Picture 57"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59" name="Picture 58"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pic>
          <p:nvPicPr>
            <p:cNvPr id="55" name="Picture 54"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913220" y="128442"/>
              <a:ext cx="789185" cy="789186"/>
            </a:xfrm>
            <a:prstGeom prst="rect">
              <a:avLst/>
            </a:prstGeom>
          </p:spPr>
        </p:pic>
      </p:grpSp>
      <p:sp>
        <p:nvSpPr>
          <p:cNvPr id="64" name="Rectangle 63"/>
          <p:cNvSpPr/>
          <p:nvPr/>
        </p:nvSpPr>
        <p:spPr>
          <a:xfrm>
            <a:off x="0" y="0"/>
            <a:ext cx="9144000" cy="6858000"/>
          </a:xfrm>
          <a:prstGeom prst="rect">
            <a:avLst/>
          </a:prstGeom>
          <a:solidFill>
            <a:schemeClr val="tx1">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0" y="2515722"/>
            <a:ext cx="9144000" cy="33192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88047" y="1131911"/>
            <a:ext cx="8468821" cy="5016757"/>
          </a:xfrm>
          <a:prstGeom prst="rect">
            <a:avLst/>
          </a:prstGeom>
          <a:noFill/>
        </p:spPr>
        <p:txBody>
          <a:bodyPr wrap="square" rtlCol="0">
            <a:spAutoFit/>
          </a:bodyPr>
          <a:lstStyle/>
          <a:p>
            <a:pPr algn="ctr"/>
            <a:r>
              <a:rPr lang="en-US" sz="4800" dirty="0" smtClean="0">
                <a:solidFill>
                  <a:srgbClr val="E46C0A"/>
                </a:solidFill>
                <a:latin typeface="Helvetica"/>
                <a:cs typeface="Helvetica"/>
              </a:rPr>
              <a:t>Questions?</a:t>
            </a:r>
          </a:p>
          <a:p>
            <a:pPr algn="ctr"/>
            <a:endParaRPr lang="en-US" sz="4800" dirty="0" smtClean="0">
              <a:solidFill>
                <a:schemeClr val="bg1"/>
              </a:solidFill>
              <a:latin typeface="Helvetica"/>
              <a:cs typeface="Helvetica"/>
            </a:endParaRPr>
          </a:p>
          <a:p>
            <a:pPr algn="ctr"/>
            <a:r>
              <a:rPr lang="en-US" sz="3200" dirty="0" smtClean="0">
                <a:solidFill>
                  <a:schemeClr val="bg1"/>
                </a:solidFill>
                <a:latin typeface="Helvetica"/>
                <a:cs typeface="Helvetica"/>
              </a:rPr>
              <a:t>Yan Jin, Ph.D.</a:t>
            </a:r>
          </a:p>
          <a:p>
            <a:pPr algn="ctr"/>
            <a:endParaRPr lang="en-US" sz="3200" dirty="0" smtClean="0">
              <a:solidFill>
                <a:schemeClr val="bg1"/>
              </a:solidFill>
              <a:latin typeface="Helvetica"/>
              <a:cs typeface="Helvetica"/>
            </a:endParaRPr>
          </a:p>
          <a:p>
            <a:pPr algn="ctr"/>
            <a:r>
              <a:rPr lang="en-US" sz="3200" dirty="0" smtClean="0">
                <a:solidFill>
                  <a:schemeClr val="bg1"/>
                </a:solidFill>
                <a:latin typeface="Helvetica"/>
                <a:cs typeface="Helvetica"/>
              </a:rPr>
              <a:t>Associate Professor</a:t>
            </a:r>
          </a:p>
          <a:p>
            <a:pPr algn="ctr"/>
            <a:r>
              <a:rPr lang="en-US" sz="3200" dirty="0" smtClean="0">
                <a:solidFill>
                  <a:schemeClr val="bg1"/>
                </a:solidFill>
                <a:latin typeface="Helvetica"/>
                <a:cs typeface="Helvetica"/>
              </a:rPr>
              <a:t>Associate Director, Center for Health &amp; Risk Communication</a:t>
            </a:r>
          </a:p>
          <a:p>
            <a:pPr algn="ctr"/>
            <a:r>
              <a:rPr lang="en-US" sz="3200" dirty="0" smtClean="0">
                <a:solidFill>
                  <a:schemeClr val="bg1"/>
                </a:solidFill>
                <a:latin typeface="Helvetica"/>
                <a:cs typeface="Helvetica"/>
              </a:rPr>
              <a:t>University of Georgia</a:t>
            </a:r>
          </a:p>
          <a:p>
            <a:pPr algn="ctr"/>
            <a:endParaRPr lang="en-US" sz="3200" dirty="0">
              <a:solidFill>
                <a:schemeClr val="bg1"/>
              </a:solidFill>
              <a:latin typeface="Helvetica"/>
              <a:cs typeface="Helvetica"/>
            </a:endParaRPr>
          </a:p>
        </p:txBody>
      </p:sp>
    </p:spTree>
    <p:extLst>
      <p:ext uri="{BB962C8B-B14F-4D97-AF65-F5344CB8AC3E}">
        <p14:creationId xmlns:p14="http://schemas.microsoft.com/office/powerpoint/2010/main" xmlns="" val="1737268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134533"/>
            <a:ext cx="9144000" cy="4504267"/>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453346" y="5834970"/>
            <a:ext cx="8245206" cy="793743"/>
            <a:chOff x="457199" y="123887"/>
            <a:chExt cx="8245206" cy="793743"/>
          </a:xfrm>
        </p:grpSpPr>
        <p:grpSp>
          <p:nvGrpSpPr>
            <p:cNvPr id="6" name="Group 5"/>
            <p:cNvGrpSpPr/>
            <p:nvPr/>
          </p:nvGrpSpPr>
          <p:grpSpPr>
            <a:xfrm>
              <a:off x="4162823" y="123890"/>
              <a:ext cx="3554923" cy="793740"/>
              <a:chOff x="246950" y="123891"/>
              <a:chExt cx="4691885" cy="1047599"/>
            </a:xfrm>
          </p:grpSpPr>
          <p:pic>
            <p:nvPicPr>
              <p:cNvPr id="2" name="Picture 1"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3" name="Picture 2"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4" name="Picture 3"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5" name="Picture 4"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grpSp>
          <p:nvGrpSpPr>
            <p:cNvPr id="10" name="Group 9"/>
            <p:cNvGrpSpPr/>
            <p:nvPr/>
          </p:nvGrpSpPr>
          <p:grpSpPr>
            <a:xfrm>
              <a:off x="457199" y="123887"/>
              <a:ext cx="3554923" cy="793740"/>
              <a:chOff x="246950" y="123891"/>
              <a:chExt cx="4691885" cy="1047599"/>
            </a:xfrm>
          </p:grpSpPr>
          <p:pic>
            <p:nvPicPr>
              <p:cNvPr id="11" name="Picture 10"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12" name="Picture 11"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13" name="Picture 12"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14" name="Picture 13"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pic>
          <p:nvPicPr>
            <p:cNvPr id="18" name="Picture 17"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913220" y="128442"/>
              <a:ext cx="789185" cy="789186"/>
            </a:xfrm>
            <a:prstGeom prst="rect">
              <a:avLst/>
            </a:prstGeom>
          </p:spPr>
        </p:pic>
      </p:grpSp>
      <p:sp>
        <p:nvSpPr>
          <p:cNvPr id="22" name="Rectangle 21"/>
          <p:cNvSpPr/>
          <p:nvPr/>
        </p:nvSpPr>
        <p:spPr>
          <a:xfrm>
            <a:off x="4975" y="5638800"/>
            <a:ext cx="9144000" cy="1219200"/>
          </a:xfrm>
          <a:prstGeom prst="rect">
            <a:avLst/>
          </a:prstGeom>
          <a:solidFill>
            <a:schemeClr val="tx1">
              <a:alpha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575733" y="1676399"/>
            <a:ext cx="8122819" cy="3539430"/>
          </a:xfrm>
          <a:prstGeom prst="rect">
            <a:avLst/>
          </a:prstGeom>
          <a:noFill/>
        </p:spPr>
        <p:txBody>
          <a:bodyPr wrap="square" rtlCol="0">
            <a:spAutoFit/>
          </a:bodyPr>
          <a:lstStyle/>
          <a:p>
            <a:r>
              <a:rPr lang="en-US" sz="3200" dirty="0" smtClean="0">
                <a:solidFill>
                  <a:srgbClr val="FFFFFF"/>
                </a:solidFill>
                <a:latin typeface="Arial"/>
                <a:cs typeface="Arial"/>
              </a:rPr>
              <a:t>• Visuals can be both </a:t>
            </a:r>
            <a:r>
              <a:rPr lang="en-US" sz="3200" dirty="0" smtClean="0">
                <a:solidFill>
                  <a:srgbClr val="FF0000"/>
                </a:solidFill>
                <a:latin typeface="Arial"/>
                <a:cs typeface="Arial"/>
              </a:rPr>
              <a:t>form</a:t>
            </a:r>
            <a:r>
              <a:rPr lang="en-US" sz="3200" dirty="0" smtClean="0">
                <a:solidFill>
                  <a:srgbClr val="FFFFFF"/>
                </a:solidFill>
                <a:latin typeface="Arial"/>
                <a:cs typeface="Arial"/>
              </a:rPr>
              <a:t> and </a:t>
            </a:r>
            <a:r>
              <a:rPr lang="en-US" sz="3200" dirty="0" smtClean="0">
                <a:solidFill>
                  <a:srgbClr val="FF0000"/>
                </a:solidFill>
                <a:latin typeface="Arial"/>
                <a:cs typeface="Arial"/>
              </a:rPr>
              <a:t>content</a:t>
            </a:r>
          </a:p>
          <a:p>
            <a:endParaRPr lang="en-US" sz="3200" dirty="0">
              <a:solidFill>
                <a:srgbClr val="FFFFFF"/>
              </a:solidFill>
              <a:latin typeface="Arial"/>
              <a:cs typeface="Arial"/>
            </a:endParaRPr>
          </a:p>
          <a:p>
            <a:r>
              <a:rPr lang="en-US" sz="3200" dirty="0" smtClean="0">
                <a:solidFill>
                  <a:srgbClr val="FFFFFF"/>
                </a:solidFill>
                <a:latin typeface="Arial"/>
                <a:cs typeface="Arial"/>
              </a:rPr>
              <a:t>• </a:t>
            </a:r>
            <a:r>
              <a:rPr lang="en-US" sz="3200" dirty="0">
                <a:solidFill>
                  <a:srgbClr val="FFFFFF"/>
                </a:solidFill>
                <a:latin typeface="Arial"/>
                <a:cs typeface="Arial"/>
              </a:rPr>
              <a:t>V</a:t>
            </a:r>
            <a:r>
              <a:rPr lang="en-US" sz="3200" dirty="0" smtClean="0">
                <a:solidFill>
                  <a:srgbClr val="FFFFFF"/>
                </a:solidFill>
                <a:latin typeface="Arial"/>
                <a:cs typeface="Arial"/>
              </a:rPr>
              <a:t>isual can be presented </a:t>
            </a:r>
            <a:r>
              <a:rPr lang="en-US" sz="3200" dirty="0">
                <a:solidFill>
                  <a:schemeClr val="bg1"/>
                </a:solidFill>
                <a:latin typeface="Arial"/>
                <a:cs typeface="Arial"/>
              </a:rPr>
              <a:t>and disseminated more appealingly and effectively</a:t>
            </a:r>
            <a:r>
              <a:rPr lang="en-US" sz="3200" dirty="0" smtClean="0">
                <a:solidFill>
                  <a:schemeClr val="bg1"/>
                </a:solidFill>
                <a:effectLst/>
                <a:latin typeface="Arial"/>
                <a:cs typeface="Arial"/>
              </a:rPr>
              <a:t> </a:t>
            </a:r>
            <a:endParaRPr lang="en-US" sz="3200" dirty="0" smtClean="0">
              <a:solidFill>
                <a:schemeClr val="bg1"/>
              </a:solidFill>
              <a:latin typeface="Arial"/>
              <a:cs typeface="Arial"/>
            </a:endParaRPr>
          </a:p>
          <a:p>
            <a:endParaRPr lang="en-US" sz="3200" dirty="0">
              <a:solidFill>
                <a:srgbClr val="FFFFFF"/>
              </a:solidFill>
              <a:latin typeface="Arial"/>
              <a:cs typeface="Arial"/>
            </a:endParaRPr>
          </a:p>
          <a:p>
            <a:r>
              <a:rPr lang="en-US" sz="3200" dirty="0" smtClean="0">
                <a:solidFill>
                  <a:srgbClr val="FFFFFF"/>
                </a:solidFill>
                <a:latin typeface="Arial"/>
                <a:cs typeface="Arial"/>
              </a:rPr>
              <a:t>• Visuals are often used as contextual elements in crisis storytelling</a:t>
            </a:r>
            <a:endParaRPr lang="en-US" sz="2400" dirty="0">
              <a:solidFill>
                <a:srgbClr val="FFFFFF"/>
              </a:solidFill>
              <a:latin typeface="Arial"/>
              <a:cs typeface="Arial"/>
            </a:endParaRPr>
          </a:p>
        </p:txBody>
      </p:sp>
      <p:sp>
        <p:nvSpPr>
          <p:cNvPr id="19" name="TextBox 18"/>
          <p:cNvSpPr txBox="1"/>
          <p:nvPr/>
        </p:nvSpPr>
        <p:spPr>
          <a:xfrm>
            <a:off x="4008269" y="270933"/>
            <a:ext cx="4854685" cy="707886"/>
          </a:xfrm>
          <a:prstGeom prst="rect">
            <a:avLst/>
          </a:prstGeom>
          <a:noFill/>
        </p:spPr>
        <p:txBody>
          <a:bodyPr wrap="square" rtlCol="0">
            <a:spAutoFit/>
          </a:bodyPr>
          <a:lstStyle/>
          <a:p>
            <a:pPr algn="r"/>
            <a:r>
              <a:rPr lang="en-US" sz="4000" dirty="0" smtClean="0">
                <a:latin typeface="Helvetica"/>
                <a:cs typeface="Helvetica"/>
              </a:rPr>
              <a:t>Visual Use in Crisis</a:t>
            </a:r>
            <a:endParaRPr lang="en-US" sz="4000" dirty="0">
              <a:latin typeface="Helvetica"/>
              <a:cs typeface="Helvetica"/>
            </a:endParaRPr>
          </a:p>
        </p:txBody>
      </p:sp>
    </p:spTree>
    <p:extLst>
      <p:ext uri="{BB962C8B-B14F-4D97-AF65-F5344CB8AC3E}">
        <p14:creationId xmlns:p14="http://schemas.microsoft.com/office/powerpoint/2010/main" xmlns="" val="427760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
            <a:ext cx="9144000" cy="56388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453346" y="5834970"/>
            <a:ext cx="8245206" cy="793743"/>
            <a:chOff x="457199" y="123887"/>
            <a:chExt cx="8245206" cy="793743"/>
          </a:xfrm>
        </p:grpSpPr>
        <p:grpSp>
          <p:nvGrpSpPr>
            <p:cNvPr id="6" name="Group 5"/>
            <p:cNvGrpSpPr/>
            <p:nvPr/>
          </p:nvGrpSpPr>
          <p:grpSpPr>
            <a:xfrm>
              <a:off x="4162823" y="123890"/>
              <a:ext cx="3554923" cy="793740"/>
              <a:chOff x="246950" y="123891"/>
              <a:chExt cx="4691885" cy="1047599"/>
            </a:xfrm>
          </p:grpSpPr>
          <p:pic>
            <p:nvPicPr>
              <p:cNvPr id="2" name="Picture 1"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3" name="Picture 2"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4" name="Picture 3"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5" name="Picture 4"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grpSp>
          <p:nvGrpSpPr>
            <p:cNvPr id="10" name="Group 9"/>
            <p:cNvGrpSpPr/>
            <p:nvPr/>
          </p:nvGrpSpPr>
          <p:grpSpPr>
            <a:xfrm>
              <a:off x="457199" y="123887"/>
              <a:ext cx="3554923" cy="793740"/>
              <a:chOff x="246950" y="123891"/>
              <a:chExt cx="4691885" cy="1047599"/>
            </a:xfrm>
          </p:grpSpPr>
          <p:pic>
            <p:nvPicPr>
              <p:cNvPr id="11" name="Picture 10"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12" name="Picture 11"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13" name="Picture 12"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14" name="Picture 13"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pic>
          <p:nvPicPr>
            <p:cNvPr id="18" name="Picture 17"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913220" y="128442"/>
              <a:ext cx="789185" cy="789186"/>
            </a:xfrm>
            <a:prstGeom prst="rect">
              <a:avLst/>
            </a:prstGeom>
          </p:spPr>
        </p:pic>
      </p:grpSp>
      <p:sp>
        <p:nvSpPr>
          <p:cNvPr id="22" name="Rectangle 21"/>
          <p:cNvSpPr/>
          <p:nvPr/>
        </p:nvSpPr>
        <p:spPr>
          <a:xfrm>
            <a:off x="4975" y="5638800"/>
            <a:ext cx="9144000" cy="1219200"/>
          </a:xfrm>
          <a:prstGeom prst="rect">
            <a:avLst/>
          </a:prstGeom>
          <a:solidFill>
            <a:schemeClr val="tx1">
              <a:alpha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dwh-bp-simops-561883-2.jp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790945" y="130669"/>
            <a:ext cx="7168107" cy="5376081"/>
          </a:xfrm>
          <a:prstGeom prst="rect">
            <a:avLst/>
          </a:prstGeom>
          <a:ln>
            <a:noFill/>
          </a:ln>
          <a:effectLst>
            <a:softEdge rad="112500"/>
          </a:effectLst>
        </p:spPr>
      </p:pic>
      <p:sp>
        <p:nvSpPr>
          <p:cNvPr id="9" name="TextBox 8"/>
          <p:cNvSpPr txBox="1"/>
          <p:nvPr/>
        </p:nvSpPr>
        <p:spPr>
          <a:xfrm>
            <a:off x="323095" y="4439836"/>
            <a:ext cx="1337599" cy="923330"/>
          </a:xfrm>
          <a:prstGeom prst="rect">
            <a:avLst/>
          </a:prstGeom>
          <a:noFill/>
        </p:spPr>
        <p:txBody>
          <a:bodyPr wrap="square" rtlCol="0">
            <a:spAutoFit/>
          </a:bodyPr>
          <a:lstStyle/>
          <a:p>
            <a:r>
              <a:rPr lang="en-US" dirty="0" smtClean="0">
                <a:solidFill>
                  <a:schemeClr val="bg1"/>
                </a:solidFill>
              </a:rPr>
              <a:t>BP Oil Spill graphic as Form</a:t>
            </a:r>
            <a:endParaRPr lang="en-US" dirty="0">
              <a:solidFill>
                <a:schemeClr val="bg1"/>
              </a:solidFill>
            </a:endParaRPr>
          </a:p>
        </p:txBody>
      </p:sp>
    </p:spTree>
    <p:extLst>
      <p:ext uri="{BB962C8B-B14F-4D97-AF65-F5344CB8AC3E}">
        <p14:creationId xmlns:p14="http://schemas.microsoft.com/office/powerpoint/2010/main" xmlns="" val="3793238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
            <a:ext cx="9144000" cy="56388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453346" y="5834970"/>
            <a:ext cx="8245206" cy="793743"/>
            <a:chOff x="457199" y="123887"/>
            <a:chExt cx="8245206" cy="793743"/>
          </a:xfrm>
        </p:grpSpPr>
        <p:grpSp>
          <p:nvGrpSpPr>
            <p:cNvPr id="6" name="Group 5"/>
            <p:cNvGrpSpPr/>
            <p:nvPr/>
          </p:nvGrpSpPr>
          <p:grpSpPr>
            <a:xfrm>
              <a:off x="4162823" y="123890"/>
              <a:ext cx="3554923" cy="793740"/>
              <a:chOff x="246950" y="123891"/>
              <a:chExt cx="4691885" cy="1047599"/>
            </a:xfrm>
          </p:grpSpPr>
          <p:pic>
            <p:nvPicPr>
              <p:cNvPr id="2" name="Picture 1"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3" name="Picture 2"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4" name="Picture 3"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5" name="Picture 4"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grpSp>
          <p:nvGrpSpPr>
            <p:cNvPr id="10" name="Group 9"/>
            <p:cNvGrpSpPr/>
            <p:nvPr/>
          </p:nvGrpSpPr>
          <p:grpSpPr>
            <a:xfrm>
              <a:off x="457199" y="123887"/>
              <a:ext cx="3554923" cy="793740"/>
              <a:chOff x="246950" y="123891"/>
              <a:chExt cx="4691885" cy="1047599"/>
            </a:xfrm>
          </p:grpSpPr>
          <p:pic>
            <p:nvPicPr>
              <p:cNvPr id="11" name="Picture 10"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12" name="Picture 11"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13" name="Picture 12"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14" name="Picture 13"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pic>
          <p:nvPicPr>
            <p:cNvPr id="18" name="Picture 17"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913220" y="128442"/>
              <a:ext cx="789185" cy="789186"/>
            </a:xfrm>
            <a:prstGeom prst="rect">
              <a:avLst/>
            </a:prstGeom>
          </p:spPr>
        </p:pic>
      </p:grpSp>
      <p:sp>
        <p:nvSpPr>
          <p:cNvPr id="22" name="Rectangle 21"/>
          <p:cNvSpPr/>
          <p:nvPr/>
        </p:nvSpPr>
        <p:spPr>
          <a:xfrm>
            <a:off x="4975" y="5638800"/>
            <a:ext cx="9144000" cy="1219200"/>
          </a:xfrm>
          <a:prstGeom prst="rect">
            <a:avLst/>
          </a:prstGeom>
          <a:solidFill>
            <a:schemeClr val="tx1">
              <a:alpha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Heineken_Dogfight_Infograph-2.jp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898025" y="202352"/>
            <a:ext cx="5206717" cy="5206717"/>
          </a:xfrm>
          <a:prstGeom prst="rect">
            <a:avLst/>
          </a:prstGeom>
          <a:ln>
            <a:noFill/>
          </a:ln>
          <a:effectLst>
            <a:softEdge rad="112500"/>
          </a:effectLst>
        </p:spPr>
      </p:pic>
      <p:sp>
        <p:nvSpPr>
          <p:cNvPr id="19" name="TextBox 18"/>
          <p:cNvSpPr txBox="1"/>
          <p:nvPr/>
        </p:nvSpPr>
        <p:spPr>
          <a:xfrm>
            <a:off x="453346" y="4320053"/>
            <a:ext cx="2233073" cy="923330"/>
          </a:xfrm>
          <a:prstGeom prst="rect">
            <a:avLst/>
          </a:prstGeom>
          <a:noFill/>
        </p:spPr>
        <p:txBody>
          <a:bodyPr wrap="square" rtlCol="0">
            <a:spAutoFit/>
          </a:bodyPr>
          <a:lstStyle/>
          <a:p>
            <a:r>
              <a:rPr lang="en-US" dirty="0" smtClean="0">
                <a:solidFill>
                  <a:schemeClr val="bg1"/>
                </a:solidFill>
              </a:rPr>
              <a:t>Heineken Dog Fight Infographic as Form and Content</a:t>
            </a:r>
            <a:endParaRPr lang="en-US" dirty="0">
              <a:solidFill>
                <a:schemeClr val="bg1"/>
              </a:solidFill>
            </a:endParaRPr>
          </a:p>
        </p:txBody>
      </p:sp>
    </p:spTree>
    <p:extLst>
      <p:ext uri="{BB962C8B-B14F-4D97-AF65-F5344CB8AC3E}">
        <p14:creationId xmlns:p14="http://schemas.microsoft.com/office/powerpoint/2010/main" xmlns="" val="2639860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134533"/>
            <a:ext cx="9144000" cy="4504267"/>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453346" y="5834970"/>
            <a:ext cx="8245206" cy="793743"/>
            <a:chOff x="457199" y="123887"/>
            <a:chExt cx="8245206" cy="793743"/>
          </a:xfrm>
        </p:grpSpPr>
        <p:grpSp>
          <p:nvGrpSpPr>
            <p:cNvPr id="6" name="Group 5"/>
            <p:cNvGrpSpPr/>
            <p:nvPr/>
          </p:nvGrpSpPr>
          <p:grpSpPr>
            <a:xfrm>
              <a:off x="4162823" y="123890"/>
              <a:ext cx="3554923" cy="793740"/>
              <a:chOff x="246950" y="123891"/>
              <a:chExt cx="4691885" cy="1047599"/>
            </a:xfrm>
          </p:grpSpPr>
          <p:pic>
            <p:nvPicPr>
              <p:cNvPr id="2" name="Picture 1"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3" name="Picture 2"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4" name="Picture 3"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5" name="Picture 4"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grpSp>
          <p:nvGrpSpPr>
            <p:cNvPr id="10" name="Group 9"/>
            <p:cNvGrpSpPr/>
            <p:nvPr/>
          </p:nvGrpSpPr>
          <p:grpSpPr>
            <a:xfrm>
              <a:off x="457199" y="123887"/>
              <a:ext cx="3554923" cy="793740"/>
              <a:chOff x="246950" y="123891"/>
              <a:chExt cx="4691885" cy="1047599"/>
            </a:xfrm>
          </p:grpSpPr>
          <p:pic>
            <p:nvPicPr>
              <p:cNvPr id="11" name="Picture 10"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12" name="Picture 11"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13" name="Picture 12"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14" name="Picture 13"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pic>
          <p:nvPicPr>
            <p:cNvPr id="18" name="Picture 17"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913220" y="128442"/>
              <a:ext cx="789185" cy="789186"/>
            </a:xfrm>
            <a:prstGeom prst="rect">
              <a:avLst/>
            </a:prstGeom>
          </p:spPr>
        </p:pic>
      </p:grpSp>
      <p:sp>
        <p:nvSpPr>
          <p:cNvPr id="22" name="Rectangle 21"/>
          <p:cNvSpPr/>
          <p:nvPr/>
        </p:nvSpPr>
        <p:spPr>
          <a:xfrm>
            <a:off x="4975" y="5638800"/>
            <a:ext cx="9144000" cy="1219200"/>
          </a:xfrm>
          <a:prstGeom prst="rect">
            <a:avLst/>
          </a:prstGeom>
          <a:solidFill>
            <a:schemeClr val="tx1">
              <a:alpha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575733" y="1424616"/>
            <a:ext cx="8122819" cy="4108817"/>
          </a:xfrm>
          <a:prstGeom prst="rect">
            <a:avLst/>
          </a:prstGeom>
          <a:noFill/>
        </p:spPr>
        <p:txBody>
          <a:bodyPr wrap="square" rtlCol="0">
            <a:spAutoFit/>
          </a:bodyPr>
          <a:lstStyle/>
          <a:p>
            <a:r>
              <a:rPr lang="en-US" sz="2900" dirty="0" smtClean="0">
                <a:solidFill>
                  <a:srgbClr val="FFFFFF"/>
                </a:solidFill>
                <a:latin typeface="Arial"/>
                <a:cs typeface="Arial"/>
              </a:rPr>
              <a:t>• Source of visuals can impact the context of visuals in crisis communication</a:t>
            </a:r>
          </a:p>
          <a:p>
            <a:endParaRPr lang="en-US" sz="2900" dirty="0">
              <a:solidFill>
                <a:srgbClr val="FFFFFF"/>
              </a:solidFill>
              <a:latin typeface="Arial"/>
              <a:cs typeface="Arial"/>
            </a:endParaRPr>
          </a:p>
          <a:p>
            <a:r>
              <a:rPr lang="en-US" sz="2900" dirty="0" smtClean="0">
                <a:solidFill>
                  <a:srgbClr val="FFFFFF"/>
                </a:solidFill>
                <a:latin typeface="Arial"/>
                <a:cs typeface="Arial"/>
              </a:rPr>
              <a:t>• Individuals with low literacy levels often engage with </a:t>
            </a:r>
            <a:r>
              <a:rPr lang="en-US" sz="2900" dirty="0">
                <a:solidFill>
                  <a:srgbClr val="FFFFFF"/>
                </a:solidFill>
                <a:latin typeface="Arial"/>
                <a:cs typeface="Arial"/>
              </a:rPr>
              <a:t>v</a:t>
            </a:r>
            <a:r>
              <a:rPr lang="en-US" sz="2900" dirty="0" smtClean="0">
                <a:solidFill>
                  <a:srgbClr val="FFFFFF"/>
                </a:solidFill>
                <a:latin typeface="Arial"/>
                <a:cs typeface="Arial"/>
              </a:rPr>
              <a:t>isual communication better</a:t>
            </a:r>
          </a:p>
          <a:p>
            <a:endParaRPr lang="en-US" sz="2900" dirty="0">
              <a:solidFill>
                <a:srgbClr val="FFFFFF"/>
              </a:solidFill>
              <a:latin typeface="Arial"/>
              <a:cs typeface="Arial"/>
            </a:endParaRPr>
          </a:p>
          <a:p>
            <a:r>
              <a:rPr lang="en-US" sz="2900" dirty="0" smtClean="0">
                <a:solidFill>
                  <a:srgbClr val="FFFFFF"/>
                </a:solidFill>
                <a:latin typeface="Arial"/>
                <a:cs typeface="Arial"/>
              </a:rPr>
              <a:t>• Our presentation will propose how </a:t>
            </a:r>
            <a:r>
              <a:rPr lang="en-US" sz="2900" dirty="0" smtClean="0">
                <a:solidFill>
                  <a:srgbClr val="E46C0A"/>
                </a:solidFill>
                <a:latin typeface="Arial"/>
                <a:cs typeface="Arial"/>
              </a:rPr>
              <a:t>Visual Social Media (VSM)</a:t>
            </a:r>
            <a:r>
              <a:rPr lang="en-US" sz="2900" dirty="0" smtClean="0">
                <a:solidFill>
                  <a:srgbClr val="FFFFFF"/>
                </a:solidFill>
                <a:latin typeface="Arial"/>
                <a:cs typeface="Arial"/>
              </a:rPr>
              <a:t> might enhance crisis communication effectiveness</a:t>
            </a:r>
            <a:endParaRPr lang="en-US" sz="2900" dirty="0">
              <a:solidFill>
                <a:srgbClr val="FFFFFF"/>
              </a:solidFill>
              <a:latin typeface="Arial"/>
              <a:cs typeface="Arial"/>
            </a:endParaRPr>
          </a:p>
        </p:txBody>
      </p:sp>
      <p:sp>
        <p:nvSpPr>
          <p:cNvPr id="19" name="TextBox 18"/>
          <p:cNvSpPr txBox="1"/>
          <p:nvPr/>
        </p:nvSpPr>
        <p:spPr>
          <a:xfrm>
            <a:off x="4008269" y="270933"/>
            <a:ext cx="4854685" cy="707886"/>
          </a:xfrm>
          <a:prstGeom prst="rect">
            <a:avLst/>
          </a:prstGeom>
          <a:noFill/>
        </p:spPr>
        <p:txBody>
          <a:bodyPr wrap="square" rtlCol="0">
            <a:spAutoFit/>
          </a:bodyPr>
          <a:lstStyle/>
          <a:p>
            <a:pPr algn="r"/>
            <a:r>
              <a:rPr lang="en-US" sz="4000" dirty="0" smtClean="0">
                <a:latin typeface="Helvetica"/>
                <a:cs typeface="Helvetica"/>
              </a:rPr>
              <a:t>Impacting Factors</a:t>
            </a:r>
            <a:endParaRPr lang="en-US" sz="4000" dirty="0">
              <a:latin typeface="Helvetica"/>
              <a:cs typeface="Helvetica"/>
            </a:endParaRPr>
          </a:p>
        </p:txBody>
      </p:sp>
    </p:spTree>
    <p:extLst>
      <p:ext uri="{BB962C8B-B14F-4D97-AF65-F5344CB8AC3E}">
        <p14:creationId xmlns:p14="http://schemas.microsoft.com/office/powerpoint/2010/main" xmlns="" val="2515115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56388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453346" y="5834970"/>
            <a:ext cx="8245206" cy="793743"/>
            <a:chOff x="457199" y="123887"/>
            <a:chExt cx="8245206" cy="793743"/>
          </a:xfrm>
        </p:grpSpPr>
        <p:grpSp>
          <p:nvGrpSpPr>
            <p:cNvPr id="6" name="Group 5"/>
            <p:cNvGrpSpPr/>
            <p:nvPr/>
          </p:nvGrpSpPr>
          <p:grpSpPr>
            <a:xfrm>
              <a:off x="4162823" y="123890"/>
              <a:ext cx="3554923" cy="793740"/>
              <a:chOff x="246950" y="123891"/>
              <a:chExt cx="4691885" cy="1047599"/>
            </a:xfrm>
          </p:grpSpPr>
          <p:pic>
            <p:nvPicPr>
              <p:cNvPr id="2" name="Picture 1"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3" name="Picture 2"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4" name="Picture 3"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5" name="Picture 4"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grpSp>
          <p:nvGrpSpPr>
            <p:cNvPr id="10" name="Group 9"/>
            <p:cNvGrpSpPr/>
            <p:nvPr/>
          </p:nvGrpSpPr>
          <p:grpSpPr>
            <a:xfrm>
              <a:off x="457199" y="123887"/>
              <a:ext cx="3554923" cy="793740"/>
              <a:chOff x="246950" y="123891"/>
              <a:chExt cx="4691885" cy="1047599"/>
            </a:xfrm>
          </p:grpSpPr>
          <p:pic>
            <p:nvPicPr>
              <p:cNvPr id="11" name="Picture 10"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12" name="Picture 11"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13" name="Picture 12"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14" name="Picture 13"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pic>
          <p:nvPicPr>
            <p:cNvPr id="18" name="Picture 17"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913220" y="128442"/>
              <a:ext cx="789185" cy="789186"/>
            </a:xfrm>
            <a:prstGeom prst="rect">
              <a:avLst/>
            </a:prstGeom>
          </p:spPr>
        </p:pic>
      </p:grpSp>
      <p:sp>
        <p:nvSpPr>
          <p:cNvPr id="22" name="Rectangle 21"/>
          <p:cNvSpPr/>
          <p:nvPr/>
        </p:nvSpPr>
        <p:spPr>
          <a:xfrm>
            <a:off x="4975" y="5638800"/>
            <a:ext cx="9144000" cy="1219200"/>
          </a:xfrm>
          <a:prstGeom prst="rect">
            <a:avLst/>
          </a:prstGeom>
          <a:solidFill>
            <a:schemeClr val="tx1">
              <a:alpha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453346" y="4051483"/>
            <a:ext cx="3145816" cy="1200329"/>
          </a:xfrm>
          <a:prstGeom prst="rect">
            <a:avLst/>
          </a:prstGeom>
          <a:noFill/>
        </p:spPr>
        <p:txBody>
          <a:bodyPr wrap="square" rtlCol="0">
            <a:spAutoFit/>
          </a:bodyPr>
          <a:lstStyle/>
          <a:p>
            <a:r>
              <a:rPr lang="en-US" dirty="0" smtClean="0">
                <a:solidFill>
                  <a:schemeClr val="bg1"/>
                </a:solidFill>
              </a:rPr>
              <a:t>LA Clippers “We Are One” Branding Visual after firing of openly discriminatory Owner, Donald Sterling  </a:t>
            </a:r>
            <a:endParaRPr lang="en-US" dirty="0">
              <a:solidFill>
                <a:schemeClr val="bg1"/>
              </a:solidFill>
            </a:endParaRPr>
          </a:p>
        </p:txBody>
      </p:sp>
      <p:pic>
        <p:nvPicPr>
          <p:cNvPr id="7" name="Picture 6" descr="Screen Shot 2016-01-14 at 3.51.36 PM.pn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670780" y="179081"/>
            <a:ext cx="3249374" cy="5447019"/>
          </a:xfrm>
          <a:prstGeom prst="rect">
            <a:avLst/>
          </a:prstGeom>
        </p:spPr>
      </p:pic>
    </p:spTree>
    <p:extLst>
      <p:ext uri="{BB962C8B-B14F-4D97-AF65-F5344CB8AC3E}">
        <p14:creationId xmlns:p14="http://schemas.microsoft.com/office/powerpoint/2010/main" xmlns="" val="1446251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134533"/>
            <a:ext cx="9144000" cy="4504267"/>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453346" y="5834970"/>
            <a:ext cx="8245206" cy="793743"/>
            <a:chOff x="457199" y="123887"/>
            <a:chExt cx="8245206" cy="793743"/>
          </a:xfrm>
        </p:grpSpPr>
        <p:grpSp>
          <p:nvGrpSpPr>
            <p:cNvPr id="6" name="Group 5"/>
            <p:cNvGrpSpPr/>
            <p:nvPr/>
          </p:nvGrpSpPr>
          <p:grpSpPr>
            <a:xfrm>
              <a:off x="4162823" y="123890"/>
              <a:ext cx="3554923" cy="793740"/>
              <a:chOff x="246950" y="123891"/>
              <a:chExt cx="4691885" cy="1047599"/>
            </a:xfrm>
          </p:grpSpPr>
          <p:pic>
            <p:nvPicPr>
              <p:cNvPr id="2" name="Picture 1"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3" name="Picture 2"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4" name="Picture 3"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5" name="Picture 4"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grpSp>
          <p:nvGrpSpPr>
            <p:cNvPr id="10" name="Group 9"/>
            <p:cNvGrpSpPr/>
            <p:nvPr/>
          </p:nvGrpSpPr>
          <p:grpSpPr>
            <a:xfrm>
              <a:off x="457199" y="123887"/>
              <a:ext cx="3554923" cy="793740"/>
              <a:chOff x="246950" y="123891"/>
              <a:chExt cx="4691885" cy="1047599"/>
            </a:xfrm>
          </p:grpSpPr>
          <p:pic>
            <p:nvPicPr>
              <p:cNvPr id="11" name="Picture 10"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12" name="Picture 11"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13" name="Picture 12"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14" name="Picture 13"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pic>
          <p:nvPicPr>
            <p:cNvPr id="18" name="Picture 17"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913220" y="128442"/>
              <a:ext cx="789185" cy="789186"/>
            </a:xfrm>
            <a:prstGeom prst="rect">
              <a:avLst/>
            </a:prstGeom>
          </p:spPr>
        </p:pic>
      </p:grpSp>
      <p:sp>
        <p:nvSpPr>
          <p:cNvPr id="22" name="Rectangle 21"/>
          <p:cNvSpPr/>
          <p:nvPr/>
        </p:nvSpPr>
        <p:spPr>
          <a:xfrm>
            <a:off x="4975" y="5638800"/>
            <a:ext cx="9144000" cy="1219200"/>
          </a:xfrm>
          <a:prstGeom prst="rect">
            <a:avLst/>
          </a:prstGeom>
          <a:solidFill>
            <a:schemeClr val="tx1">
              <a:alpha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575733" y="1334517"/>
            <a:ext cx="8122819" cy="4031873"/>
          </a:xfrm>
          <a:prstGeom prst="rect">
            <a:avLst/>
          </a:prstGeom>
          <a:noFill/>
        </p:spPr>
        <p:txBody>
          <a:bodyPr wrap="square" rtlCol="0">
            <a:spAutoFit/>
          </a:bodyPr>
          <a:lstStyle/>
          <a:p>
            <a:r>
              <a:rPr lang="en-US" sz="3200" dirty="0">
                <a:solidFill>
                  <a:srgbClr val="FFFFFF"/>
                </a:solidFill>
                <a:latin typeface="Helvetica"/>
                <a:cs typeface="Helvetica"/>
              </a:rPr>
              <a:t>• Images can both communicate and influence public opinion</a:t>
            </a:r>
          </a:p>
          <a:p>
            <a:r>
              <a:rPr lang="en-US" sz="3200" dirty="0">
                <a:solidFill>
                  <a:srgbClr val="FFFFFF"/>
                </a:solidFill>
                <a:latin typeface="Helvetica"/>
                <a:cs typeface="Helvetica"/>
              </a:rPr>
              <a:t> </a:t>
            </a:r>
          </a:p>
          <a:p>
            <a:r>
              <a:rPr lang="en-US" sz="3200" dirty="0">
                <a:solidFill>
                  <a:srgbClr val="FFFFFF"/>
                </a:solidFill>
                <a:latin typeface="Helvetica"/>
                <a:cs typeface="Helvetica"/>
              </a:rPr>
              <a:t>• Visuals as storytelling tactics work effectively in the digital landscape</a:t>
            </a:r>
          </a:p>
          <a:p>
            <a:r>
              <a:rPr lang="en-US" sz="3200" dirty="0">
                <a:solidFill>
                  <a:srgbClr val="FFFFFF"/>
                </a:solidFill>
                <a:latin typeface="Helvetica"/>
                <a:cs typeface="Helvetica"/>
              </a:rPr>
              <a:t> </a:t>
            </a:r>
          </a:p>
          <a:p>
            <a:r>
              <a:rPr lang="en-US" sz="3200" dirty="0">
                <a:solidFill>
                  <a:srgbClr val="FFFFFF"/>
                </a:solidFill>
                <a:latin typeface="Helvetica"/>
                <a:cs typeface="Helvetica"/>
              </a:rPr>
              <a:t>• Further validating research on the effects of crisis visuals</a:t>
            </a:r>
          </a:p>
        </p:txBody>
      </p:sp>
      <p:sp>
        <p:nvSpPr>
          <p:cNvPr id="19" name="TextBox 18"/>
          <p:cNvSpPr txBox="1"/>
          <p:nvPr/>
        </p:nvSpPr>
        <p:spPr>
          <a:xfrm>
            <a:off x="2523607" y="270933"/>
            <a:ext cx="6339348" cy="707886"/>
          </a:xfrm>
          <a:prstGeom prst="rect">
            <a:avLst/>
          </a:prstGeom>
          <a:noFill/>
        </p:spPr>
        <p:txBody>
          <a:bodyPr wrap="square" rtlCol="0">
            <a:spAutoFit/>
          </a:bodyPr>
          <a:lstStyle/>
          <a:p>
            <a:pPr algn="r"/>
            <a:r>
              <a:rPr lang="en-US" sz="4000" dirty="0" smtClean="0">
                <a:latin typeface="Helvetica"/>
                <a:cs typeface="Helvetica"/>
              </a:rPr>
              <a:t>Dissecting </a:t>
            </a:r>
            <a:r>
              <a:rPr lang="en-US" sz="4000" dirty="0" smtClean="0">
                <a:solidFill>
                  <a:srgbClr val="FF0000"/>
                </a:solidFill>
                <a:latin typeface="Helvetica"/>
                <a:cs typeface="Helvetica"/>
              </a:rPr>
              <a:t>Crisis Visuals</a:t>
            </a:r>
            <a:endParaRPr lang="en-US" sz="4000" dirty="0">
              <a:solidFill>
                <a:srgbClr val="FF0000"/>
              </a:solidFill>
              <a:latin typeface="Helvetica"/>
              <a:cs typeface="Helvetica"/>
            </a:endParaRPr>
          </a:p>
        </p:txBody>
      </p:sp>
    </p:spTree>
    <p:extLst>
      <p:ext uri="{BB962C8B-B14F-4D97-AF65-F5344CB8AC3E}">
        <p14:creationId xmlns:p14="http://schemas.microsoft.com/office/powerpoint/2010/main" xmlns="" val="634221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453346" y="5834970"/>
            <a:ext cx="8245206" cy="793743"/>
            <a:chOff x="457199" y="123887"/>
            <a:chExt cx="8245206" cy="793743"/>
          </a:xfrm>
        </p:grpSpPr>
        <p:grpSp>
          <p:nvGrpSpPr>
            <p:cNvPr id="6" name="Group 5"/>
            <p:cNvGrpSpPr/>
            <p:nvPr/>
          </p:nvGrpSpPr>
          <p:grpSpPr>
            <a:xfrm>
              <a:off x="4162823" y="123890"/>
              <a:ext cx="3554923" cy="793740"/>
              <a:chOff x="246950" y="123891"/>
              <a:chExt cx="4691885" cy="1047599"/>
            </a:xfrm>
          </p:grpSpPr>
          <p:pic>
            <p:nvPicPr>
              <p:cNvPr id="2" name="Picture 1"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3" name="Picture 2"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4" name="Picture 3"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5" name="Picture 4"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grpSp>
          <p:nvGrpSpPr>
            <p:cNvPr id="10" name="Group 9"/>
            <p:cNvGrpSpPr/>
            <p:nvPr/>
          </p:nvGrpSpPr>
          <p:grpSpPr>
            <a:xfrm>
              <a:off x="457199" y="123887"/>
              <a:ext cx="3554923" cy="793740"/>
              <a:chOff x="246950" y="123891"/>
              <a:chExt cx="4691885" cy="1047599"/>
            </a:xfrm>
          </p:grpSpPr>
          <p:pic>
            <p:nvPicPr>
              <p:cNvPr id="11" name="Picture 10" descr="vine_glyph_2x.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91237" y="123891"/>
                <a:ext cx="1047598" cy="1047598"/>
              </a:xfrm>
              <a:prstGeom prst="rect">
                <a:avLst/>
              </a:prstGeom>
            </p:spPr>
          </p:pic>
          <p:pic>
            <p:nvPicPr>
              <p:cNvPr id="12" name="Picture 11" descr="Pinterest-logo-11hd0s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512" y="129902"/>
                <a:ext cx="1041588" cy="1041588"/>
              </a:xfrm>
              <a:prstGeom prst="rect">
                <a:avLst/>
              </a:prstGeom>
            </p:spPr>
          </p:pic>
          <p:pic>
            <p:nvPicPr>
              <p:cNvPr id="13" name="Picture 12"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950" y="129902"/>
                <a:ext cx="1041588" cy="1041588"/>
              </a:xfrm>
              <a:prstGeom prst="rect">
                <a:avLst/>
              </a:prstGeom>
            </p:spPr>
          </p:pic>
          <p:pic>
            <p:nvPicPr>
              <p:cNvPr id="14" name="Picture 13" descr="Snapchat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4442" y="129902"/>
                <a:ext cx="1041587" cy="1041587"/>
              </a:xfrm>
              <a:prstGeom prst="rect">
                <a:avLst/>
              </a:prstGeom>
            </p:spPr>
          </p:pic>
        </p:grpSp>
        <p:pic>
          <p:nvPicPr>
            <p:cNvPr id="18" name="Picture 17" descr="instagram-logo-larg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913220" y="128442"/>
              <a:ext cx="789185" cy="789186"/>
            </a:xfrm>
            <a:prstGeom prst="rect">
              <a:avLst/>
            </a:prstGeom>
          </p:spPr>
        </p:pic>
      </p:grpSp>
      <p:sp>
        <p:nvSpPr>
          <p:cNvPr id="22" name="Rectangle 21"/>
          <p:cNvSpPr/>
          <p:nvPr/>
        </p:nvSpPr>
        <p:spPr>
          <a:xfrm>
            <a:off x="4975" y="5638800"/>
            <a:ext cx="9144000" cy="1219200"/>
          </a:xfrm>
          <a:prstGeom prst="rect">
            <a:avLst/>
          </a:prstGeom>
          <a:solidFill>
            <a:schemeClr val="tx1">
              <a:alpha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978819"/>
            <a:ext cx="9144000" cy="4972787"/>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575733" y="1019899"/>
            <a:ext cx="8122819" cy="4832093"/>
          </a:xfrm>
          <a:prstGeom prst="rect">
            <a:avLst/>
          </a:prstGeom>
          <a:noFill/>
        </p:spPr>
        <p:txBody>
          <a:bodyPr wrap="square" rtlCol="0">
            <a:spAutoFit/>
          </a:bodyPr>
          <a:lstStyle/>
          <a:p>
            <a:r>
              <a:rPr lang="en-US" sz="2800" dirty="0" smtClean="0">
                <a:solidFill>
                  <a:srgbClr val="FFFFFF"/>
                </a:solidFill>
                <a:latin typeface="Arial"/>
                <a:cs typeface="Arial"/>
              </a:rPr>
              <a:t>• Images </a:t>
            </a:r>
            <a:r>
              <a:rPr lang="en-US" sz="2800" dirty="0">
                <a:solidFill>
                  <a:srgbClr val="FFFFFF"/>
                </a:solidFill>
                <a:latin typeface="Arial"/>
                <a:cs typeface="Arial"/>
              </a:rPr>
              <a:t>alone or in combination with text or other image(s</a:t>
            </a:r>
            <a:r>
              <a:rPr lang="en-US" sz="2800" dirty="0" smtClean="0">
                <a:solidFill>
                  <a:srgbClr val="FFFFFF"/>
                </a:solidFill>
                <a:latin typeface="Arial"/>
                <a:cs typeface="Arial"/>
              </a:rPr>
              <a:t>)</a:t>
            </a:r>
          </a:p>
          <a:p>
            <a:endParaRPr lang="en-US" sz="2800" dirty="0" smtClean="0">
              <a:solidFill>
                <a:srgbClr val="FFFFFF"/>
              </a:solidFill>
              <a:latin typeface="Arial"/>
              <a:cs typeface="Arial"/>
            </a:endParaRPr>
          </a:p>
          <a:p>
            <a:r>
              <a:rPr lang="en-US" sz="2800" dirty="0" smtClean="0">
                <a:solidFill>
                  <a:srgbClr val="FFFFFF"/>
                </a:solidFill>
                <a:latin typeface="Arial"/>
                <a:cs typeface="Arial"/>
              </a:rPr>
              <a:t>• Selected </a:t>
            </a:r>
            <a:r>
              <a:rPr lang="en-US" sz="2800" dirty="0">
                <a:solidFill>
                  <a:srgbClr val="FFFFFF"/>
                </a:solidFill>
                <a:latin typeface="Arial"/>
                <a:cs typeface="Arial"/>
              </a:rPr>
              <a:t>and incorporated strategically by an organization </a:t>
            </a:r>
            <a:endParaRPr lang="en-US" sz="2800" dirty="0" smtClean="0">
              <a:solidFill>
                <a:srgbClr val="FFFFFF"/>
              </a:solidFill>
              <a:latin typeface="Arial"/>
              <a:cs typeface="Arial"/>
            </a:endParaRPr>
          </a:p>
          <a:p>
            <a:endParaRPr lang="en-US" sz="2800" dirty="0" smtClean="0">
              <a:solidFill>
                <a:srgbClr val="FFFFFF"/>
              </a:solidFill>
              <a:latin typeface="Arial"/>
              <a:cs typeface="Arial"/>
            </a:endParaRPr>
          </a:p>
          <a:p>
            <a:r>
              <a:rPr lang="en-US" sz="2800" dirty="0" smtClean="0">
                <a:solidFill>
                  <a:srgbClr val="FFFFFF"/>
                </a:solidFill>
                <a:latin typeface="Arial"/>
                <a:cs typeface="Arial"/>
              </a:rPr>
              <a:t>• Disseminated </a:t>
            </a:r>
            <a:r>
              <a:rPr lang="en-US" sz="2800" dirty="0">
                <a:solidFill>
                  <a:srgbClr val="FFFFFF"/>
                </a:solidFill>
                <a:latin typeface="Arial"/>
                <a:cs typeface="Arial"/>
              </a:rPr>
              <a:t>to and/or shared with primary publics </a:t>
            </a:r>
            <a:endParaRPr lang="en-US" sz="2800" dirty="0" smtClean="0">
              <a:solidFill>
                <a:srgbClr val="FFFFFF"/>
              </a:solidFill>
              <a:latin typeface="Arial"/>
              <a:cs typeface="Arial"/>
            </a:endParaRPr>
          </a:p>
          <a:p>
            <a:endParaRPr lang="en-US" sz="2800" dirty="0" smtClean="0">
              <a:solidFill>
                <a:srgbClr val="FFFFFF"/>
              </a:solidFill>
              <a:latin typeface="Arial"/>
              <a:cs typeface="Arial"/>
            </a:endParaRPr>
          </a:p>
          <a:p>
            <a:r>
              <a:rPr lang="en-US" sz="2800" dirty="0" smtClean="0">
                <a:solidFill>
                  <a:srgbClr val="FFFFFF"/>
                </a:solidFill>
                <a:latin typeface="Arial"/>
                <a:cs typeface="Arial"/>
              </a:rPr>
              <a:t>• Making </a:t>
            </a:r>
            <a:r>
              <a:rPr lang="en-US" sz="2800" dirty="0">
                <a:solidFill>
                  <a:srgbClr val="FFFFFF"/>
                </a:solidFill>
                <a:latin typeface="Arial"/>
                <a:cs typeface="Arial"/>
              </a:rPr>
              <a:t>crisis information content more concrete, coherent, or </a:t>
            </a:r>
            <a:r>
              <a:rPr lang="en-US" sz="2800" dirty="0" smtClean="0">
                <a:solidFill>
                  <a:srgbClr val="FFFFFF"/>
                </a:solidFill>
                <a:latin typeface="Arial"/>
                <a:cs typeface="Arial"/>
              </a:rPr>
              <a:t>comprehensible </a:t>
            </a:r>
            <a:endParaRPr lang="en-US" sz="2800" dirty="0">
              <a:solidFill>
                <a:srgbClr val="FFFFFF"/>
              </a:solidFill>
              <a:latin typeface="Arial"/>
              <a:cs typeface="Arial"/>
            </a:endParaRPr>
          </a:p>
        </p:txBody>
      </p:sp>
      <p:sp>
        <p:nvSpPr>
          <p:cNvPr id="19" name="TextBox 18"/>
          <p:cNvSpPr txBox="1"/>
          <p:nvPr/>
        </p:nvSpPr>
        <p:spPr>
          <a:xfrm>
            <a:off x="2523607" y="75572"/>
            <a:ext cx="6339348" cy="707886"/>
          </a:xfrm>
          <a:prstGeom prst="rect">
            <a:avLst/>
          </a:prstGeom>
          <a:noFill/>
        </p:spPr>
        <p:txBody>
          <a:bodyPr wrap="square" rtlCol="0">
            <a:spAutoFit/>
          </a:bodyPr>
          <a:lstStyle/>
          <a:p>
            <a:pPr algn="r"/>
            <a:r>
              <a:rPr lang="en-US" sz="4000" dirty="0" smtClean="0">
                <a:latin typeface="Helvetica"/>
                <a:cs typeface="Helvetica"/>
              </a:rPr>
              <a:t>Defining </a:t>
            </a:r>
            <a:r>
              <a:rPr lang="en-US" sz="4000" dirty="0" smtClean="0">
                <a:solidFill>
                  <a:srgbClr val="FF0000"/>
                </a:solidFill>
                <a:latin typeface="Helvetica"/>
                <a:cs typeface="Helvetica"/>
              </a:rPr>
              <a:t>Crisis Visuals</a:t>
            </a:r>
            <a:endParaRPr lang="en-US" sz="4000" dirty="0">
              <a:solidFill>
                <a:srgbClr val="FF0000"/>
              </a:solidFill>
              <a:latin typeface="Helvetica"/>
              <a:cs typeface="Helvetica"/>
            </a:endParaRPr>
          </a:p>
        </p:txBody>
      </p:sp>
    </p:spTree>
    <p:extLst>
      <p:ext uri="{BB962C8B-B14F-4D97-AF65-F5344CB8AC3E}">
        <p14:creationId xmlns:p14="http://schemas.microsoft.com/office/powerpoint/2010/main" xmlns="" val="3436767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1108</TotalTime>
  <Words>572</Words>
  <Application>Microsoft Office PowerPoint</Application>
  <PresentationFormat>On-screen Show (4:3)</PresentationFormat>
  <Paragraphs>115</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Candace Parrish</dc:creator>
  <cp:lastModifiedBy>YJ</cp:lastModifiedBy>
  <cp:revision>41</cp:revision>
  <dcterms:created xsi:type="dcterms:W3CDTF">2016-01-01T02:50:28Z</dcterms:created>
  <dcterms:modified xsi:type="dcterms:W3CDTF">2016-01-22T17:17:03Z</dcterms:modified>
</cp:coreProperties>
</file>