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0" r:id="rId2"/>
    <p:sldId id="262" r:id="rId3"/>
    <p:sldId id="281" r:id="rId4"/>
    <p:sldId id="282" r:id="rId5"/>
    <p:sldId id="263" r:id="rId6"/>
    <p:sldId id="284" r:id="rId7"/>
    <p:sldId id="270" r:id="rId8"/>
    <p:sldId id="285" r:id="rId9"/>
    <p:sldId id="289" r:id="rId10"/>
    <p:sldId id="290" r:id="rId11"/>
    <p:sldId id="291" r:id="rId12"/>
    <p:sldId id="292" r:id="rId13"/>
    <p:sldId id="294" r:id="rId14"/>
    <p:sldId id="293" r:id="rId15"/>
    <p:sldId id="287" r:id="rId16"/>
    <p:sldId id="28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2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50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103871"/>
            <a:ext cx="8596668" cy="2561968"/>
          </a:xfrm>
        </p:spPr>
        <p:txBody>
          <a:bodyPr>
            <a:normAutofit fontScale="90000"/>
          </a:bodyPr>
          <a:lstStyle/>
          <a:p>
            <a:r>
              <a:rPr lang="en-US" sz="2700" dirty="0" smtClean="0">
                <a:solidFill>
                  <a:srgbClr val="000000"/>
                </a:solidFill>
                <a:latin typeface="Times New Roman" panose="02020603050405020304" pitchFamily="18" charset="0"/>
              </a:rPr>
              <a:t/>
            </a:r>
            <a:br>
              <a:rPr lang="en-US" sz="2700" dirty="0" smtClean="0">
                <a:solidFill>
                  <a:srgbClr val="000000"/>
                </a:solidFill>
                <a:latin typeface="Times New Roman" panose="02020603050405020304" pitchFamily="18" charset="0"/>
              </a:rPr>
            </a:br>
            <a:r>
              <a:rPr lang="en-US" sz="2700" dirty="0">
                <a:solidFill>
                  <a:srgbClr val="000000"/>
                </a:solidFill>
                <a:latin typeface="Times New Roman" panose="02020603050405020304" pitchFamily="18" charset="0"/>
              </a:rPr>
              <a:t/>
            </a:r>
            <a:br>
              <a:rPr lang="en-US" sz="2700" dirty="0">
                <a:solidFill>
                  <a:srgbClr val="000000"/>
                </a:solidFill>
                <a:latin typeface="Times New Roman" panose="02020603050405020304" pitchFamily="18" charset="0"/>
              </a:rPr>
            </a:br>
            <a:r>
              <a:rPr lang="en-US" sz="2700" dirty="0" smtClean="0">
                <a:solidFill>
                  <a:srgbClr val="000000"/>
                </a:solidFill>
                <a:latin typeface="Times New Roman" panose="02020603050405020304" pitchFamily="18" charset="0"/>
              </a:rPr>
              <a:t/>
            </a:r>
            <a:br>
              <a:rPr lang="en-US" sz="2700" dirty="0" smtClean="0">
                <a:solidFill>
                  <a:srgbClr val="000000"/>
                </a:solidFill>
                <a:latin typeface="Times New Roman" panose="02020603050405020304" pitchFamily="18" charset="0"/>
              </a:rPr>
            </a:br>
            <a:r>
              <a:rPr lang="en-US" sz="2700" dirty="0">
                <a:solidFill>
                  <a:srgbClr val="000000"/>
                </a:solidFill>
                <a:latin typeface="Times New Roman" panose="02020603050405020304" pitchFamily="18" charset="0"/>
              </a:rPr>
              <a:t/>
            </a:r>
            <a:br>
              <a:rPr lang="en-US" sz="2700" dirty="0">
                <a:solidFill>
                  <a:srgbClr val="000000"/>
                </a:solidFill>
                <a:latin typeface="Times New Roman" panose="02020603050405020304" pitchFamily="18" charset="0"/>
              </a:rPr>
            </a:br>
            <a:r>
              <a:rPr lang="en-US" sz="2700" dirty="0" smtClean="0">
                <a:solidFill>
                  <a:srgbClr val="000000"/>
                </a:solidFill>
                <a:latin typeface="Times New Roman" panose="02020603050405020304" pitchFamily="18" charset="0"/>
              </a:rPr>
              <a:t/>
            </a:r>
            <a:br>
              <a:rPr lang="en-US" sz="2700" dirty="0" smtClean="0">
                <a:solidFill>
                  <a:srgbClr val="000000"/>
                </a:solidFill>
                <a:latin typeface="Times New Roman" panose="02020603050405020304" pitchFamily="18" charset="0"/>
              </a:rPr>
            </a:br>
            <a:r>
              <a:rPr lang="en-US" sz="2700" dirty="0">
                <a:solidFill>
                  <a:srgbClr val="000000"/>
                </a:solidFill>
                <a:latin typeface="Times New Roman" panose="02020603050405020304" pitchFamily="18" charset="0"/>
              </a:rPr>
              <a:t/>
            </a:r>
            <a:br>
              <a:rPr lang="en-US" sz="2700" dirty="0">
                <a:solidFill>
                  <a:srgbClr val="000000"/>
                </a:solidFill>
                <a:latin typeface="Times New Roman" panose="02020603050405020304" pitchFamily="18" charset="0"/>
              </a:rPr>
            </a:br>
            <a:r>
              <a:rPr lang="en-US" sz="6000" dirty="0" smtClean="0">
                <a:solidFill>
                  <a:srgbClr val="000000"/>
                </a:solidFill>
                <a:latin typeface="Times New Roman" panose="02020603050405020304" pitchFamily="18" charset="0"/>
              </a:rPr>
              <a:t>Learning </a:t>
            </a:r>
            <a:r>
              <a:rPr lang="en-US" sz="6000" dirty="0">
                <a:solidFill>
                  <a:srgbClr val="000000"/>
                </a:solidFill>
                <a:latin typeface="Times New Roman" panose="02020603050405020304" pitchFamily="18" charset="0"/>
              </a:rPr>
              <a:t>from a Multinational Corporate Crisis in </a:t>
            </a:r>
            <a:r>
              <a:rPr lang="en-US" sz="6000" dirty="0" smtClean="0">
                <a:solidFill>
                  <a:srgbClr val="000000"/>
                </a:solidFill>
                <a:latin typeface="Times New Roman" panose="02020603050405020304" pitchFamily="18" charset="0"/>
              </a:rPr>
              <a:t>Cameroon</a:t>
            </a:r>
            <a:r>
              <a:rPr lang="en-US" sz="6400" dirty="0" smtClean="0">
                <a:solidFill>
                  <a:srgbClr val="000000"/>
                </a:solidFill>
                <a:latin typeface="Times New Roman" panose="02020603050405020304" pitchFamily="18" charset="0"/>
              </a:rPr>
              <a:t/>
            </a:r>
            <a:br>
              <a:rPr lang="en-US" sz="6400" dirty="0" smtClean="0">
                <a:solidFill>
                  <a:srgbClr val="000000"/>
                </a:solidFill>
                <a:latin typeface="Times New Roman" panose="02020603050405020304" pitchFamily="18" charset="0"/>
              </a:rPr>
            </a:br>
            <a:r>
              <a:rPr lang="en-US" sz="1800" dirty="0">
                <a:solidFill>
                  <a:srgbClr val="00B050"/>
                </a:solidFill>
                <a:latin typeface="Times New Roman" panose="02020603050405020304" pitchFamily="18" charset="0"/>
              </a:rPr>
              <a:t/>
            </a:r>
            <a:br>
              <a:rPr lang="en-US" sz="1800" dirty="0">
                <a:solidFill>
                  <a:srgbClr val="00B050"/>
                </a:solidFill>
                <a:latin typeface="Times New Roman" panose="02020603050405020304" pitchFamily="18" charset="0"/>
              </a:rPr>
            </a:br>
            <a:r>
              <a:rPr lang="en-US" sz="3800" dirty="0" smtClean="0">
                <a:solidFill>
                  <a:srgbClr val="00B050"/>
                </a:solidFill>
                <a:latin typeface="Times New Roman" panose="02020603050405020304" pitchFamily="18" charset="0"/>
              </a:rPr>
              <a:t>The Case of Herakles Farms and Image Repair</a:t>
            </a:r>
            <a:endParaRPr lang="en-US" sz="3800" dirty="0"/>
          </a:p>
        </p:txBody>
      </p:sp>
      <p:sp>
        <p:nvSpPr>
          <p:cNvPr id="3" name="Text Placeholder 2"/>
          <p:cNvSpPr>
            <a:spLocks noGrp="1"/>
          </p:cNvSpPr>
          <p:nvPr>
            <p:ph type="body" idx="1"/>
          </p:nvPr>
        </p:nvSpPr>
        <p:spPr/>
        <p:txBody>
          <a:bodyPr>
            <a:normAutofit fontScale="62500" lnSpcReduction="20000"/>
          </a:bodyPr>
          <a:lstStyle/>
          <a:p>
            <a:r>
              <a:rPr lang="en-US" sz="2600" dirty="0" smtClean="0"/>
              <a:t>Vincent </a:t>
            </a:r>
            <a:r>
              <a:rPr lang="en-US" sz="2600" dirty="0" err="1" smtClean="0"/>
              <a:t>Manzie</a:t>
            </a:r>
            <a:r>
              <a:rPr lang="en-US" sz="2600" dirty="0" smtClean="0"/>
              <a:t>, PhD. Student</a:t>
            </a:r>
          </a:p>
          <a:p>
            <a:r>
              <a:rPr lang="en-US" dirty="0" smtClean="0"/>
              <a:t>Michigan Technological University</a:t>
            </a:r>
          </a:p>
          <a:p>
            <a:r>
              <a:rPr lang="en-US" dirty="0" smtClean="0"/>
              <a:t>International Crisis and Risk Communication Conference, Orlando, Florida, 7-9 March, 2016 </a:t>
            </a:r>
          </a:p>
          <a:p>
            <a:endParaRPr lang="en-US" dirty="0"/>
          </a:p>
        </p:txBody>
      </p:sp>
    </p:spTree>
    <p:extLst>
      <p:ext uri="{BB962C8B-B14F-4D97-AF65-F5344CB8AC3E}">
        <p14:creationId xmlns:p14="http://schemas.microsoft.com/office/powerpoint/2010/main" val="1216342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implications</a:t>
            </a:r>
            <a:endParaRPr lang="en-US" dirty="0"/>
          </a:p>
        </p:txBody>
      </p:sp>
      <p:sp>
        <p:nvSpPr>
          <p:cNvPr id="4" name="Text Placeholder 3"/>
          <p:cNvSpPr>
            <a:spLocks noGrp="1"/>
          </p:cNvSpPr>
          <p:nvPr>
            <p:ph type="body" sz="half" idx="2"/>
          </p:nvPr>
        </p:nvSpPr>
        <p:spPr/>
        <p:txBody>
          <a:bodyPr/>
          <a:lstStyle/>
          <a:p>
            <a:pPr marL="285750" indent="-285750">
              <a:buFont typeface="Wingdings" panose="05000000000000000000" pitchFamily="2" charset="2"/>
              <a:buChar char="Ø"/>
            </a:pPr>
            <a:r>
              <a:rPr lang="en-US" dirty="0"/>
              <a:t>Benoit’s image repair failed to address the complexities and exigencies in this Cameroonian case.</a:t>
            </a:r>
          </a:p>
          <a:p>
            <a:pPr marL="285750" indent="-285750">
              <a:buFont typeface="Wingdings" panose="05000000000000000000" pitchFamily="2" charset="2"/>
              <a:buChar char="Ø"/>
            </a:pPr>
            <a:r>
              <a:rPr lang="en-US" dirty="0" smtClean="0"/>
              <a:t>Limited by a traditional rhetorical conceptions</a:t>
            </a:r>
          </a:p>
          <a:p>
            <a:pPr marL="285750" indent="-285750">
              <a:buFont typeface="Wingdings" panose="05000000000000000000" pitchFamily="2" charset="2"/>
              <a:buChar char="Ø"/>
            </a:pPr>
            <a:r>
              <a:rPr lang="en-US" dirty="0" smtClean="0"/>
              <a:t>Framed by Western logics and persuasive relationships</a:t>
            </a:r>
          </a:p>
          <a:p>
            <a:pPr marL="285750" indent="-285750">
              <a:buFont typeface="Wingdings" panose="05000000000000000000" pitchFamily="2" charset="2"/>
              <a:buChar char="Ø"/>
            </a:pPr>
            <a:r>
              <a:rPr lang="en-US" dirty="0" smtClean="0"/>
              <a:t>We need an </a:t>
            </a:r>
            <a:r>
              <a:rPr lang="en-US" b="1" dirty="0" smtClean="0">
                <a:solidFill>
                  <a:srgbClr val="00B0F0"/>
                </a:solidFill>
              </a:rPr>
              <a:t>Afrocentric model </a:t>
            </a:r>
            <a:r>
              <a:rPr lang="en-US" dirty="0" smtClean="0"/>
              <a:t>of corporate crisis communication</a:t>
            </a:r>
            <a:endParaRPr lang="en-US" dirty="0"/>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4206977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events evidence a discourse of renewal</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1631" y="901700"/>
            <a:ext cx="3171825" cy="4752975"/>
          </a:xfrm>
        </p:spPr>
      </p:pic>
      <p:sp>
        <p:nvSpPr>
          <p:cNvPr id="4" name="Text Placeholder 3"/>
          <p:cNvSpPr>
            <a:spLocks noGrp="1"/>
          </p:cNvSpPr>
          <p:nvPr>
            <p:ph type="body" sz="half" idx="2"/>
          </p:nvPr>
        </p:nvSpPr>
        <p:spPr/>
        <p:txBody>
          <a:bodyPr>
            <a:normAutofit/>
          </a:bodyPr>
          <a:lstStyle/>
          <a:p>
            <a:r>
              <a:rPr lang="en-US" dirty="0" smtClean="0"/>
              <a:t>January 19, 2016: A </a:t>
            </a:r>
            <a:r>
              <a:rPr lang="en-US" dirty="0"/>
              <a:t>joint government commission </a:t>
            </a:r>
            <a:r>
              <a:rPr lang="en-US" dirty="0" smtClean="0"/>
              <a:t>to reassess </a:t>
            </a:r>
            <a:r>
              <a:rPr lang="en-US" dirty="0" err="1"/>
              <a:t>Herakles</a:t>
            </a:r>
            <a:r>
              <a:rPr lang="en-US" dirty="0"/>
              <a:t>’ abandoned </a:t>
            </a:r>
            <a:r>
              <a:rPr lang="en-US" dirty="0" smtClean="0"/>
              <a:t>project</a:t>
            </a:r>
          </a:p>
          <a:p>
            <a:r>
              <a:rPr lang="en-US" dirty="0" smtClean="0"/>
              <a:t>Features of renewal:</a:t>
            </a:r>
          </a:p>
          <a:p>
            <a:r>
              <a:rPr lang="en-US" dirty="0" smtClean="0"/>
              <a:t>Organizational learning</a:t>
            </a:r>
          </a:p>
          <a:p>
            <a:r>
              <a:rPr lang="en-US" dirty="0" smtClean="0"/>
              <a:t>Ethical considerations</a:t>
            </a:r>
          </a:p>
          <a:p>
            <a:r>
              <a:rPr lang="en-US" dirty="0" smtClean="0"/>
              <a:t>Prospective vision</a:t>
            </a:r>
          </a:p>
          <a:p>
            <a:r>
              <a:rPr lang="en-US" dirty="0" smtClean="0"/>
              <a:t>Effective organizational rhetoric</a:t>
            </a:r>
            <a:endParaRPr lang="en-US" dirty="0"/>
          </a:p>
          <a:p>
            <a:endParaRPr lang="en-US" dirty="0"/>
          </a:p>
        </p:txBody>
      </p:sp>
    </p:spTree>
    <p:extLst>
      <p:ext uri="{BB962C8B-B14F-4D97-AF65-F5344CB8AC3E}">
        <p14:creationId xmlns:p14="http://schemas.microsoft.com/office/powerpoint/2010/main" val="3468865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Shareholders and Smallholders</a:t>
            </a:r>
            <a:endParaRPr lang="en-US" dirty="0"/>
          </a:p>
        </p:txBody>
      </p:sp>
      <p:sp>
        <p:nvSpPr>
          <p:cNvPr id="3" name="Content Placeholder 2"/>
          <p:cNvSpPr>
            <a:spLocks noGrp="1"/>
          </p:cNvSpPr>
          <p:nvPr>
            <p:ph idx="1"/>
          </p:nvPr>
        </p:nvSpPr>
        <p:spPr>
          <a:xfrm>
            <a:off x="660171" y="1594273"/>
            <a:ext cx="8596668" cy="3880773"/>
          </a:xfrm>
        </p:spPr>
        <p:txBody>
          <a:bodyPr>
            <a:normAutofit fontScale="62500" lnSpcReduction="20000"/>
          </a:bodyPr>
          <a:lstStyle/>
          <a:p>
            <a:r>
              <a:rPr lang="en-US" dirty="0" smtClean="0"/>
              <a:t>Recent media </a:t>
            </a:r>
            <a:r>
              <a:rPr lang="en-US" dirty="0" err="1" smtClean="0"/>
              <a:t>communiques</a:t>
            </a:r>
            <a:r>
              <a:rPr lang="en-US" dirty="0" smtClean="0"/>
              <a:t> emphasize new shareholder perspectives and inclusion of smallholders centrally in the project as well as more refining capacity and the larger need to redress a national shortage of palm oil </a:t>
            </a:r>
          </a:p>
          <a:p>
            <a:r>
              <a:rPr lang="en-US" dirty="0" smtClean="0"/>
              <a:t>Organizational learning: new perspectives that change how the company understands its relation to smallholders and management of local labor</a:t>
            </a:r>
          </a:p>
          <a:p>
            <a:pPr lvl="1"/>
            <a:r>
              <a:rPr lang="en-US" dirty="0" smtClean="0"/>
              <a:t>Is there evidence that </a:t>
            </a:r>
            <a:r>
              <a:rPr lang="en-US" dirty="0" err="1" smtClean="0"/>
              <a:t>Herakles</a:t>
            </a:r>
            <a:r>
              <a:rPr lang="en-US" dirty="0" smtClean="0"/>
              <a:t> is now including rather than exploiting smallholders?</a:t>
            </a:r>
          </a:p>
          <a:p>
            <a:r>
              <a:rPr lang="en-US" dirty="0" smtClean="0"/>
              <a:t>Ethics: Rhetoric of denial sought to deflect blame and responsibility rather than engaging with stakeholders cooperatively. Significant choice was reduced through denial. Post-crisis, </a:t>
            </a:r>
            <a:r>
              <a:rPr lang="en-US" dirty="0" err="1" smtClean="0"/>
              <a:t>Herakles</a:t>
            </a:r>
            <a:r>
              <a:rPr lang="en-US" dirty="0" smtClean="0"/>
              <a:t> must reposition its damaged image.</a:t>
            </a:r>
          </a:p>
          <a:p>
            <a:pPr lvl="1"/>
            <a:r>
              <a:rPr lang="en-US" dirty="0" smtClean="0"/>
              <a:t>Ethical claim is now responsible stewardship in being responsible to forests, local authorities, and workers</a:t>
            </a:r>
          </a:p>
          <a:p>
            <a:r>
              <a:rPr lang="en-US" dirty="0" smtClean="0"/>
              <a:t>Prospective vision: Optimism overwhelmed the company’s pre-crisis position.  In post-crisis rhetoric, optimism remains dominant.</a:t>
            </a:r>
          </a:p>
          <a:p>
            <a:pPr lvl="1"/>
            <a:r>
              <a:rPr lang="en-US" dirty="0" smtClean="0"/>
              <a:t>Earlier, promises of solving food and labor shortages</a:t>
            </a:r>
          </a:p>
          <a:p>
            <a:pPr lvl="1"/>
            <a:r>
              <a:rPr lang="en-US" dirty="0" smtClean="0"/>
              <a:t>Currently, promises of solving oil shortages</a:t>
            </a:r>
          </a:p>
          <a:p>
            <a:r>
              <a:rPr lang="en-US" dirty="0" smtClean="0"/>
              <a:t>Effective rhetoric: what does this mean in the African context? </a:t>
            </a:r>
          </a:p>
          <a:p>
            <a:pPr lvl="1"/>
            <a:r>
              <a:rPr lang="en-US" dirty="0" smtClean="0"/>
              <a:t>The emergence of “cultural </a:t>
            </a:r>
            <a:r>
              <a:rPr lang="en-US" dirty="0" err="1" smtClean="0"/>
              <a:t>rhetorics</a:t>
            </a:r>
            <a:r>
              <a:rPr lang="en-US" dirty="0" smtClean="0"/>
              <a:t>”: culture, place, and peoples beyond Greek traditions and Western alternatives</a:t>
            </a:r>
          </a:p>
          <a:p>
            <a:pPr lvl="2"/>
            <a:r>
              <a:rPr lang="en-US" dirty="0" smtClean="0"/>
              <a:t>Postcolonial and </a:t>
            </a:r>
            <a:r>
              <a:rPr lang="en-US" dirty="0" err="1" smtClean="0"/>
              <a:t>decolonial</a:t>
            </a:r>
            <a:r>
              <a:rPr lang="en-US" dirty="0" smtClean="0"/>
              <a:t> arguments about African </a:t>
            </a:r>
            <a:r>
              <a:rPr lang="en-US" dirty="0" err="1" smtClean="0"/>
              <a:t>rhetorics</a:t>
            </a:r>
            <a:endParaRPr lang="en-US" dirty="0"/>
          </a:p>
          <a:p>
            <a:pPr lvl="1"/>
            <a:r>
              <a:rPr lang="en-US" dirty="0" smtClean="0"/>
              <a:t>Relation of corporate voice/persona and Cameroonian actors/</a:t>
            </a:r>
            <a:r>
              <a:rPr lang="en-US" dirty="0" err="1" smtClean="0"/>
              <a:t>rhetors</a:t>
            </a:r>
            <a:endParaRPr lang="en-US" dirty="0" smtClean="0"/>
          </a:p>
          <a:p>
            <a:pPr lvl="2"/>
            <a:r>
              <a:rPr lang="en-US" dirty="0" smtClean="0"/>
              <a:t>The role of CEO Bruce </a:t>
            </a:r>
            <a:r>
              <a:rPr lang="en-US" dirty="0" err="1" smtClean="0"/>
              <a:t>Wrobel</a:t>
            </a:r>
            <a:r>
              <a:rPr lang="en-US" dirty="0" smtClean="0"/>
              <a:t> remains critical but can the organization’s postcolonial paternalism be tempered?</a:t>
            </a:r>
          </a:p>
          <a:p>
            <a:endParaRPr lang="en-US" dirty="0" smtClean="0"/>
          </a:p>
        </p:txBody>
      </p:sp>
    </p:spTree>
    <p:extLst>
      <p:ext uri="{BB962C8B-B14F-4D97-AF65-F5344CB8AC3E}">
        <p14:creationId xmlns:p14="http://schemas.microsoft.com/office/powerpoint/2010/main" val="2593937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outline of African Communication Theory</a:t>
            </a:r>
            <a:endParaRPr lang="en-US" dirty="0"/>
          </a:p>
        </p:txBody>
      </p:sp>
      <p:sp>
        <p:nvSpPr>
          <p:cNvPr id="3" name="Content Placeholder 2"/>
          <p:cNvSpPr>
            <a:spLocks noGrp="1"/>
          </p:cNvSpPr>
          <p:nvPr>
            <p:ph idx="1"/>
          </p:nvPr>
        </p:nvSpPr>
        <p:spPr/>
        <p:txBody>
          <a:bodyPr/>
          <a:lstStyle/>
          <a:p>
            <a:r>
              <a:rPr lang="en-US" b="1" dirty="0" smtClean="0"/>
              <a:t>Communalism</a:t>
            </a:r>
            <a:r>
              <a:rPr lang="en-US" dirty="0" smtClean="0"/>
              <a:t> as paradigmatic (</a:t>
            </a:r>
            <a:r>
              <a:rPr lang="en-US" dirty="0" err="1" smtClean="0"/>
              <a:t>Faniran</a:t>
            </a:r>
            <a:r>
              <a:rPr lang="en-US" dirty="0" smtClean="0"/>
              <a:t>; Christian)</a:t>
            </a:r>
          </a:p>
          <a:p>
            <a:r>
              <a:rPr lang="en-US" dirty="0" smtClean="0"/>
              <a:t>Morality as normative and instilled in social/communal/kinship relations (</a:t>
            </a:r>
            <a:r>
              <a:rPr lang="en-US" dirty="0" err="1" smtClean="0"/>
              <a:t>Famakinwa</a:t>
            </a:r>
            <a:r>
              <a:rPr lang="en-US" dirty="0" smtClean="0"/>
              <a:t>; Ikuenobe; </a:t>
            </a:r>
            <a:r>
              <a:rPr lang="en-US" dirty="0" err="1" smtClean="0"/>
              <a:t>Oyowe</a:t>
            </a:r>
            <a:r>
              <a:rPr lang="en-US" dirty="0" smtClean="0"/>
              <a:t>)</a:t>
            </a:r>
          </a:p>
          <a:p>
            <a:r>
              <a:rPr lang="en-US" dirty="0" smtClean="0"/>
              <a:t>Centripetal flows and relations in tension with centrifugal/post- and neo-colonial structures </a:t>
            </a:r>
          </a:p>
          <a:p>
            <a:r>
              <a:rPr lang="en-US" dirty="0" smtClean="0"/>
              <a:t>Indigenous forms as knowledge practices (</a:t>
            </a:r>
            <a:r>
              <a:rPr lang="en-US" dirty="0" err="1"/>
              <a:t>Ansu</a:t>
            </a:r>
            <a:r>
              <a:rPr lang="en-US" dirty="0" err="1" smtClean="0"/>
              <a:t>-Kyeremeh</a:t>
            </a:r>
            <a:r>
              <a:rPr lang="en-US" dirty="0" smtClean="0"/>
              <a:t>)</a:t>
            </a:r>
          </a:p>
          <a:p>
            <a:r>
              <a:rPr lang="en-US" dirty="0" smtClean="0"/>
              <a:t>Grassroots participation as basis for socio-political-economic traditions/authority (White)</a:t>
            </a:r>
          </a:p>
          <a:p>
            <a:r>
              <a:rPr lang="en-US" dirty="0" smtClean="0"/>
              <a:t>Hybridity or willingness to incorporate external elements to create novel forms (consumerism; hybrid forms of performance and </a:t>
            </a:r>
            <a:r>
              <a:rPr lang="en-US" dirty="0" err="1" smtClean="0"/>
              <a:t>narrativity</a:t>
            </a:r>
            <a:r>
              <a:rPr lang="en-US" dirty="0"/>
              <a:t> </a:t>
            </a:r>
            <a:r>
              <a:rPr lang="en-US" dirty="0" smtClean="0"/>
              <a:t>as public rhetoric)</a:t>
            </a:r>
          </a:p>
          <a:p>
            <a:endParaRPr lang="en-US" dirty="0" smtClean="0"/>
          </a:p>
          <a:p>
            <a:pPr lvl="1"/>
            <a:endParaRPr lang="en-US" dirty="0"/>
          </a:p>
        </p:txBody>
      </p:sp>
    </p:spTree>
    <p:extLst>
      <p:ext uri="{BB962C8B-B14F-4D97-AF65-F5344CB8AC3E}">
        <p14:creationId xmlns:p14="http://schemas.microsoft.com/office/powerpoint/2010/main" val="2957683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Improvisation </a:t>
            </a:r>
            <a:r>
              <a:rPr lang="en-US" smtClean="0"/>
              <a:t>and Hybridity</a:t>
            </a:r>
            <a:endParaRPr lang="en-US" dirty="0"/>
          </a:p>
        </p:txBody>
      </p:sp>
      <p:sp>
        <p:nvSpPr>
          <p:cNvPr id="3" name="Content Placeholder 2"/>
          <p:cNvSpPr>
            <a:spLocks noGrp="1"/>
          </p:cNvSpPr>
          <p:nvPr>
            <p:ph idx="1"/>
          </p:nvPr>
        </p:nvSpPr>
        <p:spPr>
          <a:xfrm>
            <a:off x="677334" y="1800206"/>
            <a:ext cx="8596668" cy="4765351"/>
          </a:xfrm>
        </p:spPr>
        <p:txBody>
          <a:bodyPr>
            <a:normAutofit/>
          </a:bodyPr>
          <a:lstStyle/>
          <a:p>
            <a:r>
              <a:rPr lang="en-US" dirty="0"/>
              <a:t>T</a:t>
            </a:r>
            <a:r>
              <a:rPr lang="en-US" dirty="0" smtClean="0"/>
              <a:t>he </a:t>
            </a:r>
            <a:r>
              <a:rPr lang="en-US" dirty="0"/>
              <a:t>framework of </a:t>
            </a:r>
            <a:r>
              <a:rPr lang="en-US" dirty="0" smtClean="0"/>
              <a:t>improvisation/renewal discourse </a:t>
            </a:r>
            <a:r>
              <a:rPr lang="en-US" dirty="0"/>
              <a:t>needs to be re-articulated, re-conceptualized following exigencies within African communities</a:t>
            </a:r>
            <a:r>
              <a:rPr lang="en-US" dirty="0" smtClean="0"/>
              <a:t>.</a:t>
            </a:r>
          </a:p>
          <a:p>
            <a:pPr lvl="1"/>
            <a:r>
              <a:rPr lang="en-US" dirty="0" smtClean="0"/>
              <a:t>Epistemologically and politically improvisation/renewal must be reframed within a communalism perspective identified with Afrocentric ontology/epistemology</a:t>
            </a:r>
          </a:p>
          <a:p>
            <a:pPr lvl="1"/>
            <a:r>
              <a:rPr lang="en-US" dirty="0" smtClean="0"/>
              <a:t>Improvisation emerges within community rather than as an expression of individual creativity to/for the community</a:t>
            </a:r>
          </a:p>
          <a:p>
            <a:r>
              <a:rPr lang="en-US" dirty="0" smtClean="0"/>
              <a:t>Hybridization, </a:t>
            </a:r>
            <a:r>
              <a:rPr lang="en-US" dirty="0" err="1" smtClean="0"/>
              <a:t>reterritorializations</a:t>
            </a:r>
            <a:r>
              <a:rPr lang="en-US" dirty="0" smtClean="0"/>
              <a:t>, and border spaces</a:t>
            </a:r>
          </a:p>
          <a:p>
            <a:pPr lvl="1"/>
            <a:r>
              <a:rPr lang="en-US" dirty="0" smtClean="0"/>
              <a:t>Historical, political, social, and religious stratifications and </a:t>
            </a:r>
            <a:r>
              <a:rPr lang="en-US" dirty="0" err="1" smtClean="0"/>
              <a:t>marginalizations</a:t>
            </a:r>
            <a:r>
              <a:rPr lang="en-US" dirty="0" smtClean="0"/>
              <a:t> are </a:t>
            </a:r>
            <a:r>
              <a:rPr lang="en-US" dirty="0"/>
              <a:t>exigencies that bring up hugely different needs and expectations that can not be adequately addressed </a:t>
            </a:r>
            <a:r>
              <a:rPr lang="en-US" dirty="0" smtClean="0"/>
              <a:t>through Western rationalities. </a:t>
            </a:r>
          </a:p>
          <a:p>
            <a:pPr lvl="2"/>
            <a:r>
              <a:rPr lang="en-US" dirty="0" smtClean="0"/>
              <a:t>Canclini: “sociocultural </a:t>
            </a:r>
            <a:r>
              <a:rPr lang="en-US" dirty="0"/>
              <a:t>processes in which discrete structures or practices, previously existing </a:t>
            </a:r>
            <a:r>
              <a:rPr lang="en-US" dirty="0" smtClean="0"/>
              <a:t>in separate </a:t>
            </a:r>
            <a:r>
              <a:rPr lang="en-US" dirty="0"/>
              <a:t>form, are combined to generate new structures, objects, and practices” (p. xxv) </a:t>
            </a:r>
            <a:endParaRPr lang="en-US" dirty="0" smtClean="0"/>
          </a:p>
          <a:p>
            <a:pPr lvl="2"/>
            <a:r>
              <a:rPr lang="en-US" dirty="0" smtClean="0"/>
              <a:t>Example: Indigenous knowledge and practices regarding land use and labor in sub-Saharan Africa (Ajani, et al., 2013; </a:t>
            </a:r>
            <a:r>
              <a:rPr lang="en-US" dirty="0" err="1" smtClean="0"/>
              <a:t>Liddel</a:t>
            </a:r>
            <a:r>
              <a:rPr lang="en-US" dirty="0" smtClean="0"/>
              <a:t>, et al., 2005)</a:t>
            </a:r>
          </a:p>
          <a:p>
            <a:pPr lvl="1"/>
            <a:endParaRPr lang="en-US" dirty="0" smtClean="0"/>
          </a:p>
        </p:txBody>
      </p:sp>
    </p:spTree>
    <p:extLst>
      <p:ext uri="{BB962C8B-B14F-4D97-AF65-F5344CB8AC3E}">
        <p14:creationId xmlns:p14="http://schemas.microsoft.com/office/powerpoint/2010/main" val="2792173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70C0"/>
                </a:solidFill>
              </a:rPr>
              <a:t>Conclusion</a:t>
            </a:r>
            <a:endParaRPr lang="en-US" sz="5400" dirty="0">
              <a:solidFill>
                <a:srgbClr val="0070C0"/>
              </a:solidFill>
            </a:endParaRPr>
          </a:p>
        </p:txBody>
      </p:sp>
      <p:sp>
        <p:nvSpPr>
          <p:cNvPr id="3" name="Content Placeholder 2"/>
          <p:cNvSpPr>
            <a:spLocks noGrp="1"/>
          </p:cNvSpPr>
          <p:nvPr>
            <p:ph idx="1"/>
          </p:nvPr>
        </p:nvSpPr>
        <p:spPr>
          <a:xfrm>
            <a:off x="677334" y="1606378"/>
            <a:ext cx="8596668" cy="4810897"/>
          </a:xfrm>
        </p:spPr>
        <p:txBody>
          <a:bodyPr>
            <a:noAutofit/>
          </a:bodyPr>
          <a:lstStyle/>
          <a:p>
            <a:endParaRPr lang="en-US" sz="2000" dirty="0" smtClean="0"/>
          </a:p>
          <a:p>
            <a:r>
              <a:rPr lang="en-US" sz="2000" dirty="0" smtClean="0"/>
              <a:t>The renewal/improvisational </a:t>
            </a:r>
            <a:r>
              <a:rPr lang="en-US" sz="2000" dirty="0"/>
              <a:t>framework as explained in current studies of organizational crisis communication emphasizes good leadership (e.g., the ability of the leader to inspire), and is ethical, prospective, and provisional in nature. The goal is to make use of opportunities inherent in crisis such that organizations can renew. </a:t>
            </a:r>
            <a:r>
              <a:rPr lang="en-US" sz="2000" b="1" dirty="0">
                <a:solidFill>
                  <a:srgbClr val="FF0000"/>
                </a:solidFill>
              </a:rPr>
              <a:t>But how these components can be articulated in </a:t>
            </a:r>
            <a:r>
              <a:rPr lang="en-US" sz="2000" b="1" dirty="0" smtClean="0">
                <a:solidFill>
                  <a:srgbClr val="FF0000"/>
                </a:solidFill>
              </a:rPr>
              <a:t>African contexts is </a:t>
            </a:r>
            <a:r>
              <a:rPr lang="en-US" sz="2000" b="1" dirty="0">
                <a:solidFill>
                  <a:srgbClr val="FF0000"/>
                </a:solidFill>
              </a:rPr>
              <a:t>still to be explored</a:t>
            </a:r>
            <a:r>
              <a:rPr lang="en-US" sz="2000" dirty="0"/>
              <a:t>. </a:t>
            </a:r>
            <a:r>
              <a:rPr lang="en-US" sz="2000" dirty="0" smtClean="0"/>
              <a:t>We </a:t>
            </a:r>
            <a:r>
              <a:rPr lang="en-US" sz="2000" dirty="0"/>
              <a:t>need to extend this theory to purely </a:t>
            </a:r>
            <a:r>
              <a:rPr lang="en-US" sz="2000" dirty="0" smtClean="0"/>
              <a:t>African </a:t>
            </a:r>
            <a:r>
              <a:rPr lang="en-US" sz="2000" dirty="0"/>
              <a:t>organizational crisis communities to understand how the theoretical components are manifested, and by extension, explore </a:t>
            </a:r>
            <a:r>
              <a:rPr lang="en-US" sz="2000"/>
              <a:t>how </a:t>
            </a:r>
            <a:r>
              <a:rPr lang="en-US" sz="2000" smtClean="0"/>
              <a:t>African </a:t>
            </a:r>
            <a:r>
              <a:rPr lang="en-US" sz="2000" dirty="0" smtClean="0"/>
              <a:t>histories, cultural</a:t>
            </a:r>
            <a:r>
              <a:rPr lang="en-US" sz="2000" dirty="0"/>
              <a:t>, economic, and political exigencies impact the </a:t>
            </a:r>
            <a:r>
              <a:rPr lang="en-US" sz="2000" dirty="0" smtClean="0"/>
              <a:t>renewal/improvisational </a:t>
            </a:r>
            <a:r>
              <a:rPr lang="en-US" sz="2000" dirty="0"/>
              <a:t>approach. In this way, a more robust perspective of the renewal framework will be developed.</a:t>
            </a:r>
          </a:p>
        </p:txBody>
      </p:sp>
    </p:spTree>
    <p:extLst>
      <p:ext uri="{BB962C8B-B14F-4D97-AF65-F5344CB8AC3E}">
        <p14:creationId xmlns:p14="http://schemas.microsoft.com/office/powerpoint/2010/main" val="1211901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Vincent </a:t>
            </a:r>
            <a:r>
              <a:rPr lang="en-US" dirty="0" err="1" smtClean="0"/>
              <a:t>Manzie</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3262" b="23262"/>
          <a:stretch>
            <a:fillRect/>
          </a:stretch>
        </p:blipFill>
        <p:spPr/>
      </p:pic>
      <p:sp>
        <p:nvSpPr>
          <p:cNvPr id="4" name="Text Placeholder 3"/>
          <p:cNvSpPr>
            <a:spLocks noGrp="1"/>
          </p:cNvSpPr>
          <p:nvPr>
            <p:ph type="body" sz="half" idx="2"/>
          </p:nvPr>
        </p:nvSpPr>
        <p:spPr/>
        <p:txBody>
          <a:bodyPr/>
          <a:lstStyle/>
          <a:p>
            <a:r>
              <a:rPr lang="en-US" dirty="0" smtClean="0"/>
              <a:t>Michigan Technological University</a:t>
            </a:r>
            <a:endParaRPr lang="en-US" dirty="0"/>
          </a:p>
        </p:txBody>
      </p:sp>
    </p:spTree>
    <p:extLst>
      <p:ext uri="{BB962C8B-B14F-4D97-AF65-F5344CB8AC3E}">
        <p14:creationId xmlns:p14="http://schemas.microsoft.com/office/powerpoint/2010/main" val="3244542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solidFill>
                  <a:srgbClr val="00B050"/>
                </a:solidFill>
              </a:rPr>
              <a:t>Herakles </a:t>
            </a:r>
            <a:r>
              <a:rPr lang="en-US" sz="5300" b="1" dirty="0">
                <a:solidFill>
                  <a:srgbClr val="00B050"/>
                </a:solidFill>
              </a:rPr>
              <a:t>Farms in </a:t>
            </a:r>
            <a:r>
              <a:rPr lang="en-US" sz="5300" b="1" dirty="0" smtClean="0">
                <a:solidFill>
                  <a:srgbClr val="00B050"/>
                </a:solidFill>
              </a:rPr>
              <a:t>Cameroon</a:t>
            </a:r>
            <a:r>
              <a:rPr lang="en-US" sz="4200" b="1" dirty="0" smtClean="0">
                <a:solidFill>
                  <a:srgbClr val="00B050"/>
                </a:solidFill>
              </a:rPr>
              <a:t/>
            </a:r>
            <a:br>
              <a:rPr lang="en-US" sz="4200" b="1" dirty="0" smtClean="0">
                <a:solidFill>
                  <a:srgbClr val="00B050"/>
                </a:solidFill>
              </a:rPr>
            </a:br>
            <a:r>
              <a:rPr lang="en-US" sz="4200" b="1" dirty="0">
                <a:solidFill>
                  <a:srgbClr val="00B050"/>
                </a:solidFill>
              </a:rPr>
              <a:t> </a:t>
            </a:r>
            <a:r>
              <a:rPr lang="en-US" sz="4200" b="1" dirty="0" smtClean="0">
                <a:solidFill>
                  <a:srgbClr val="00B050"/>
                </a:solidFill>
              </a:rPr>
              <a:t>                </a:t>
            </a:r>
            <a:r>
              <a:rPr lang="en-US" sz="4000" b="1" dirty="0" smtClean="0">
                <a:solidFill>
                  <a:srgbClr val="00B050"/>
                </a:solidFill>
              </a:rPr>
              <a:t>The </a:t>
            </a:r>
            <a:r>
              <a:rPr lang="en-US" sz="4000" b="1" dirty="0">
                <a:solidFill>
                  <a:srgbClr val="00B050"/>
                </a:solidFill>
              </a:rPr>
              <a:t>Project</a:t>
            </a:r>
            <a:endParaRPr lang="en-US" sz="4000" dirty="0"/>
          </a:p>
        </p:txBody>
      </p:sp>
      <p:sp>
        <p:nvSpPr>
          <p:cNvPr id="3" name="Content Placeholder 2"/>
          <p:cNvSpPr>
            <a:spLocks noGrp="1"/>
          </p:cNvSpPr>
          <p:nvPr>
            <p:ph sz="half" idx="1"/>
          </p:nvPr>
        </p:nvSpPr>
        <p:spPr>
          <a:xfrm>
            <a:off x="677334" y="1930400"/>
            <a:ext cx="4184035" cy="4658659"/>
          </a:xfrm>
        </p:spPr>
        <p:txBody>
          <a:bodyPr>
            <a:noAutofit/>
          </a:bodyPr>
          <a:lstStyle/>
          <a:p>
            <a:endParaRPr lang="en-US" sz="2500" dirty="0" smtClean="0"/>
          </a:p>
          <a:p>
            <a:r>
              <a:rPr lang="en-US" sz="2500" dirty="0" smtClean="0"/>
              <a:t>Initiated in </a:t>
            </a:r>
            <a:r>
              <a:rPr lang="en-US" sz="2500" dirty="0"/>
              <a:t>2009 </a:t>
            </a:r>
            <a:r>
              <a:rPr lang="en-US" sz="2500" dirty="0" smtClean="0"/>
              <a:t>to </a:t>
            </a:r>
            <a:r>
              <a:rPr lang="en-US" sz="2500" dirty="0"/>
              <a:t>produce palm oil </a:t>
            </a:r>
            <a:r>
              <a:rPr lang="en-US" sz="2500" dirty="0" smtClean="0"/>
              <a:t>in Southwestern Cameroon.</a:t>
            </a:r>
          </a:p>
          <a:p>
            <a:r>
              <a:rPr lang="en-US" sz="2500" dirty="0" smtClean="0"/>
              <a:t>200,000, 73.000, 20,000 hectares of land </a:t>
            </a:r>
            <a:r>
              <a:rPr lang="en-US" sz="2500" dirty="0"/>
              <a:t>leased </a:t>
            </a:r>
            <a:r>
              <a:rPr lang="en-US" sz="2500" dirty="0" smtClean="0"/>
              <a:t>by government.</a:t>
            </a:r>
          </a:p>
          <a:p>
            <a:r>
              <a:rPr lang="en-US" sz="2500" dirty="0" smtClean="0"/>
              <a:t>Project has been the site of oppositional struggles. </a:t>
            </a:r>
          </a:p>
          <a:p>
            <a:r>
              <a:rPr lang="en-US" sz="2500" b="1" dirty="0" smtClean="0">
                <a:solidFill>
                  <a:srgbClr val="FF0000"/>
                </a:solidFill>
              </a:rPr>
              <a:t>Stoppage order.</a:t>
            </a:r>
            <a:endParaRPr lang="en-US" sz="2500" dirty="0"/>
          </a:p>
        </p:txBody>
      </p:sp>
    </p:spTree>
    <p:extLst>
      <p:ext uri="{BB962C8B-B14F-4D97-AF65-F5344CB8AC3E}">
        <p14:creationId xmlns:p14="http://schemas.microsoft.com/office/powerpoint/2010/main" val="1708502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rgbClr val="00B050"/>
                </a:solidFill>
              </a:rPr>
              <a:t>The project: A complex exigence</a:t>
            </a:r>
            <a:endParaRPr lang="en-US" sz="4400" dirty="0">
              <a:solidFill>
                <a:srgbClr val="00B050"/>
              </a:solidFill>
            </a:endParaRPr>
          </a:p>
        </p:txBody>
      </p:sp>
      <p:sp>
        <p:nvSpPr>
          <p:cNvPr id="3" name="Content Placeholder 2"/>
          <p:cNvSpPr>
            <a:spLocks noGrp="1"/>
          </p:cNvSpPr>
          <p:nvPr>
            <p:ph sz="half" idx="1"/>
          </p:nvPr>
        </p:nvSpPr>
        <p:spPr/>
        <p:txBody>
          <a:bodyPr>
            <a:normAutofit fontScale="92500" lnSpcReduction="10000"/>
          </a:bodyPr>
          <a:lstStyle/>
          <a:p>
            <a:pPr marL="285750" indent="-285750">
              <a:buFont typeface="Wingdings" panose="05000000000000000000" pitchFamily="2" charset="2"/>
              <a:buChar char="Ø"/>
            </a:pPr>
            <a:r>
              <a:rPr lang="en-US" sz="2400" b="1" dirty="0">
                <a:solidFill>
                  <a:schemeClr val="tx1"/>
                </a:solidFill>
              </a:rPr>
              <a:t>Land Ownership </a:t>
            </a:r>
            <a:r>
              <a:rPr lang="en-US" sz="2400" dirty="0">
                <a:solidFill>
                  <a:schemeClr val="tx1"/>
                </a:solidFill>
              </a:rPr>
              <a:t>(colonial legacy; ancestral, farmland)</a:t>
            </a:r>
          </a:p>
          <a:p>
            <a:pPr marL="285750" indent="-285750">
              <a:buFont typeface="Wingdings" panose="05000000000000000000" pitchFamily="2" charset="2"/>
              <a:buChar char="Ø"/>
            </a:pPr>
            <a:r>
              <a:rPr lang="en-US" sz="2400" b="1" dirty="0">
                <a:solidFill>
                  <a:srgbClr val="00B050"/>
                </a:solidFill>
              </a:rPr>
              <a:t>Environmental Stewardship </a:t>
            </a:r>
            <a:r>
              <a:rPr lang="en-US" sz="2400" dirty="0">
                <a:solidFill>
                  <a:schemeClr val="tx1"/>
                </a:solidFill>
              </a:rPr>
              <a:t>(non-compliance with guidelines on environmental protection)</a:t>
            </a:r>
          </a:p>
          <a:p>
            <a:pPr marL="285750" indent="-285750">
              <a:buFont typeface="Wingdings" panose="05000000000000000000" pitchFamily="2" charset="2"/>
              <a:buChar char="Ø"/>
            </a:pPr>
            <a:r>
              <a:rPr lang="en-US" sz="2400" b="1" dirty="0">
                <a:solidFill>
                  <a:srgbClr val="FF0000"/>
                </a:solidFill>
              </a:rPr>
              <a:t>Multinational Authority </a:t>
            </a:r>
            <a:r>
              <a:rPr lang="en-US" sz="2400" dirty="0">
                <a:solidFill>
                  <a:schemeClr val="tx1"/>
                </a:solidFill>
              </a:rPr>
              <a:t>(charges of abuse of power)</a:t>
            </a:r>
          </a:p>
          <a:p>
            <a:pPr marL="285750" indent="-285750">
              <a:buFont typeface="Wingdings" panose="05000000000000000000" pitchFamily="2" charset="2"/>
              <a:buChar char="Ø"/>
            </a:pPr>
            <a:r>
              <a:rPr lang="en-US" sz="2400" b="1" dirty="0">
                <a:solidFill>
                  <a:schemeClr val="accent4">
                    <a:lumMod val="50000"/>
                  </a:schemeClr>
                </a:solidFill>
              </a:rPr>
              <a:t>Governmental Corruption </a:t>
            </a:r>
            <a:r>
              <a:rPr lang="en-US" sz="2400" dirty="0">
                <a:solidFill>
                  <a:schemeClr val="tx1"/>
                </a:solidFill>
              </a:rPr>
              <a:t>(land deals as sources of capital, personal wealth)</a:t>
            </a:r>
          </a:p>
          <a:p>
            <a:pPr marL="0" indent="0">
              <a:buNone/>
            </a:pPr>
            <a:endParaRPr lang="en-US" dirty="0"/>
          </a:p>
        </p:txBody>
      </p:sp>
    </p:spTree>
    <p:extLst>
      <p:ext uri="{BB962C8B-B14F-4D97-AF65-F5344CB8AC3E}">
        <p14:creationId xmlns:p14="http://schemas.microsoft.com/office/powerpoint/2010/main" val="2308929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1362"/>
            <a:ext cx="3854528" cy="329515"/>
          </a:xfrm>
        </p:spPr>
        <p:txBody>
          <a:bodyPr>
            <a:noAutofit/>
          </a:bodyPr>
          <a:lstStyle/>
          <a:p>
            <a:r>
              <a:rPr lang="en-US" sz="2400" dirty="0" smtClean="0">
                <a:solidFill>
                  <a:srgbClr val="00B050"/>
                </a:solidFill>
              </a:rPr>
              <a:t>Stakeholders </a:t>
            </a:r>
            <a:endParaRPr lang="en-US" sz="2400" dirty="0">
              <a:solidFill>
                <a:srgbClr val="00B050"/>
              </a:solidFill>
            </a:endParaRPr>
          </a:p>
        </p:txBody>
      </p:sp>
      <p:sp>
        <p:nvSpPr>
          <p:cNvPr id="4" name="Text Placeholder 3"/>
          <p:cNvSpPr>
            <a:spLocks noGrp="1"/>
          </p:cNvSpPr>
          <p:nvPr>
            <p:ph type="body" sz="half" idx="2"/>
          </p:nvPr>
        </p:nvSpPr>
        <p:spPr>
          <a:xfrm>
            <a:off x="395416" y="930878"/>
            <a:ext cx="4136446" cy="5110484"/>
          </a:xfrm>
        </p:spPr>
        <p:txBody>
          <a:bodyPr>
            <a:normAutofit/>
          </a:bodyPr>
          <a:lstStyle/>
          <a:p>
            <a:pPr marL="285750" indent="-285750">
              <a:buFont typeface="Wingdings" panose="05000000000000000000" pitchFamily="2" charset="2"/>
              <a:buChar char="Ø"/>
            </a:pPr>
            <a:r>
              <a:rPr lang="en-US" sz="1800" dirty="0"/>
              <a:t>Government of Cameroon (monitoring, regulating </a:t>
            </a:r>
            <a:r>
              <a:rPr lang="en-US" sz="1800" dirty="0" smtClean="0"/>
              <a:t>body)</a:t>
            </a:r>
          </a:p>
          <a:p>
            <a:pPr marL="285750" indent="-285750">
              <a:buFont typeface="Wingdings" panose="05000000000000000000" pitchFamily="2" charset="2"/>
              <a:buChar char="Ø"/>
            </a:pPr>
            <a:r>
              <a:rPr lang="en-US" sz="1800" dirty="0" smtClean="0"/>
              <a:t>Herakles </a:t>
            </a:r>
            <a:r>
              <a:rPr lang="en-US" sz="1800" dirty="0"/>
              <a:t>Farms corporate offices and agencies </a:t>
            </a:r>
            <a:endParaRPr lang="en-US" sz="1800" dirty="0" smtClean="0"/>
          </a:p>
          <a:p>
            <a:pPr marL="285750" indent="-285750">
              <a:buFont typeface="Wingdings" panose="05000000000000000000" pitchFamily="2" charset="2"/>
              <a:buChar char="Ø"/>
            </a:pPr>
            <a:r>
              <a:rPr lang="en-US" sz="1800" dirty="0" smtClean="0"/>
              <a:t>Local </a:t>
            </a:r>
            <a:r>
              <a:rPr lang="en-US" sz="1800" dirty="0"/>
              <a:t>Communities (</a:t>
            </a:r>
            <a:r>
              <a:rPr lang="en-US" sz="1800" dirty="0" smtClean="0"/>
              <a:t>Villagers)</a:t>
            </a:r>
          </a:p>
          <a:p>
            <a:pPr marL="285750" indent="-285750">
              <a:buFont typeface="Wingdings" panose="05000000000000000000" pitchFamily="2" charset="2"/>
              <a:buChar char="Ø"/>
            </a:pPr>
            <a:r>
              <a:rPr lang="en-US" sz="1800" dirty="0" smtClean="0"/>
              <a:t>Indigenous </a:t>
            </a:r>
            <a:r>
              <a:rPr lang="en-US" sz="1800" dirty="0"/>
              <a:t>NGOs (local </a:t>
            </a:r>
            <a:r>
              <a:rPr lang="en-US" sz="1800" dirty="0" smtClean="0"/>
              <a:t>activists)</a:t>
            </a:r>
          </a:p>
          <a:p>
            <a:pPr marL="285750" indent="-285750">
              <a:buFont typeface="Wingdings" panose="05000000000000000000" pitchFamily="2" charset="2"/>
              <a:buChar char="Ø"/>
            </a:pPr>
            <a:r>
              <a:rPr lang="en-US" sz="1800" dirty="0" smtClean="0"/>
              <a:t>Herakles </a:t>
            </a:r>
            <a:r>
              <a:rPr lang="en-US" sz="1800" dirty="0"/>
              <a:t>Farms’ local </a:t>
            </a:r>
            <a:r>
              <a:rPr lang="en-US" sz="1800" dirty="0" smtClean="0"/>
              <a:t>employees</a:t>
            </a:r>
          </a:p>
          <a:p>
            <a:pPr marL="285750" indent="-285750">
              <a:buFont typeface="Wingdings" panose="05000000000000000000" pitchFamily="2" charset="2"/>
              <a:buChar char="Ø"/>
            </a:pPr>
            <a:r>
              <a:rPr lang="en-US" sz="1800" dirty="0" smtClean="0"/>
              <a:t>local </a:t>
            </a:r>
            <a:r>
              <a:rPr lang="en-US" sz="1800" dirty="0"/>
              <a:t>opinion </a:t>
            </a:r>
            <a:r>
              <a:rPr lang="en-US" sz="1800" dirty="0" smtClean="0"/>
              <a:t>leaders, </a:t>
            </a:r>
            <a:r>
              <a:rPr lang="en-US" sz="1800" dirty="0"/>
              <a:t>chiefs and politicians (</a:t>
            </a:r>
            <a:r>
              <a:rPr lang="en-US" sz="1800" dirty="0" smtClean="0"/>
              <a:t>mediators)</a:t>
            </a:r>
          </a:p>
          <a:p>
            <a:pPr marL="285750" indent="-285750">
              <a:buFont typeface="Wingdings" panose="05000000000000000000" pitchFamily="2" charset="2"/>
              <a:buChar char="Ø"/>
            </a:pPr>
            <a:r>
              <a:rPr lang="en-US" sz="1800" dirty="0" smtClean="0"/>
              <a:t>Local </a:t>
            </a:r>
            <a:r>
              <a:rPr lang="en-US" sz="1800" dirty="0"/>
              <a:t>media (press, local </a:t>
            </a:r>
            <a:r>
              <a:rPr lang="en-US" sz="1800" dirty="0" smtClean="0"/>
              <a:t>journalists)</a:t>
            </a:r>
          </a:p>
          <a:p>
            <a:pPr marL="285750" indent="-285750">
              <a:buFont typeface="Wingdings" panose="05000000000000000000" pitchFamily="2" charset="2"/>
              <a:buChar char="Ø"/>
            </a:pPr>
            <a:r>
              <a:rPr lang="en-US" sz="1800" dirty="0" smtClean="0"/>
              <a:t>Herakles investors/stockholders</a:t>
            </a:r>
          </a:p>
          <a:p>
            <a:pPr marL="285750" indent="-285750">
              <a:buFont typeface="Wingdings" panose="05000000000000000000" pitchFamily="2" charset="2"/>
              <a:buChar char="Ø"/>
            </a:pPr>
            <a:r>
              <a:rPr lang="en-US" sz="1800" dirty="0" smtClean="0"/>
              <a:t>International </a:t>
            </a:r>
            <a:r>
              <a:rPr lang="en-US" sz="1800" dirty="0"/>
              <a:t>environmentalists (Greenpeace, Oakland Institute</a:t>
            </a:r>
            <a:r>
              <a:rPr lang="en-US" sz="1500" dirty="0"/>
              <a:t>)</a:t>
            </a:r>
          </a:p>
          <a:p>
            <a:endParaRPr lang="en-US" dirty="0"/>
          </a:p>
        </p:txBody>
      </p:sp>
    </p:spTree>
    <p:extLst>
      <p:ext uri="{BB962C8B-B14F-4D97-AF65-F5344CB8AC3E}">
        <p14:creationId xmlns:p14="http://schemas.microsoft.com/office/powerpoint/2010/main" val="3178228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3254"/>
            <a:ext cx="3854528" cy="1260389"/>
          </a:xfrm>
        </p:spPr>
        <p:txBody>
          <a:bodyPr>
            <a:noAutofit/>
          </a:bodyPr>
          <a:lstStyle/>
          <a:p>
            <a:r>
              <a:rPr lang="en-US" sz="2600" b="1" dirty="0" smtClean="0">
                <a:solidFill>
                  <a:srgbClr val="00B0F0"/>
                </a:solidFill>
              </a:rPr>
              <a:t>Benoit’s (1995, 1997) Image Repair/Crisis Management </a:t>
            </a:r>
            <a:r>
              <a:rPr lang="en-US" sz="2600" b="1" dirty="0">
                <a:solidFill>
                  <a:srgbClr val="00B0F0"/>
                </a:solidFill>
              </a:rPr>
              <a:t>S</a:t>
            </a:r>
            <a:r>
              <a:rPr lang="en-US" sz="2600" b="1" dirty="0" smtClean="0">
                <a:solidFill>
                  <a:srgbClr val="00B0F0"/>
                </a:solidFill>
              </a:rPr>
              <a:t>trategies</a:t>
            </a:r>
            <a:endParaRPr lang="en-US" sz="2600" b="1" dirty="0">
              <a:solidFill>
                <a:srgbClr val="00B0F0"/>
              </a:solidFill>
            </a:endParaRPr>
          </a:p>
        </p:txBody>
      </p:sp>
      <p:sp>
        <p:nvSpPr>
          <p:cNvPr id="3" name="Content Placeholder 2"/>
          <p:cNvSpPr>
            <a:spLocks noGrp="1"/>
          </p:cNvSpPr>
          <p:nvPr>
            <p:ph idx="1"/>
          </p:nvPr>
        </p:nvSpPr>
        <p:spPr/>
        <p:txBody>
          <a:bodyPr>
            <a:normAutofit/>
          </a:bodyPr>
          <a:lstStyle/>
          <a:p>
            <a:endParaRPr lang="en-US" dirty="0" smtClean="0"/>
          </a:p>
          <a:p>
            <a:r>
              <a:rPr lang="en-US" sz="3200" dirty="0"/>
              <a:t>M</a:t>
            </a:r>
            <a:r>
              <a:rPr lang="en-US" sz="3200" dirty="0" smtClean="0"/>
              <a:t>ultinational seen as land grabber, destroying biodiversity, illegal forest exploitation.</a:t>
            </a:r>
          </a:p>
          <a:p>
            <a:r>
              <a:rPr lang="en-US" sz="3200" dirty="0" smtClean="0"/>
              <a:t>Multinational is </a:t>
            </a:r>
            <a:r>
              <a:rPr lang="en-US" sz="3200" dirty="0"/>
              <a:t>seen taking away </a:t>
            </a:r>
            <a:r>
              <a:rPr lang="en-US" sz="3200" dirty="0" smtClean="0"/>
              <a:t>livelihood; amassing resources that belong to communities.</a:t>
            </a:r>
          </a:p>
          <a:p>
            <a:endParaRPr lang="en-US" dirty="0"/>
          </a:p>
        </p:txBody>
      </p:sp>
      <p:sp>
        <p:nvSpPr>
          <p:cNvPr id="4" name="Text Placeholder 3"/>
          <p:cNvSpPr>
            <a:spLocks noGrp="1"/>
          </p:cNvSpPr>
          <p:nvPr>
            <p:ph type="body" sz="half" idx="2"/>
          </p:nvPr>
        </p:nvSpPr>
        <p:spPr>
          <a:xfrm>
            <a:off x="677334" y="2273643"/>
            <a:ext cx="3854528" cy="2191265"/>
          </a:xfrm>
        </p:spPr>
        <p:txBody>
          <a:bodyPr>
            <a:normAutofit lnSpcReduction="10000"/>
          </a:bodyPr>
          <a:lstStyle/>
          <a:p>
            <a:endParaRPr lang="en-US" dirty="0" smtClean="0"/>
          </a:p>
          <a:p>
            <a:r>
              <a:rPr lang="en-US" sz="2400" b="1" dirty="0" smtClean="0">
                <a:solidFill>
                  <a:schemeClr val="tx1"/>
                </a:solidFill>
              </a:rPr>
              <a:t>Two conditions for crisis</a:t>
            </a:r>
          </a:p>
          <a:p>
            <a:pPr marL="285750" indent="-285750">
              <a:buFont typeface="Wingdings" panose="05000000000000000000" pitchFamily="2" charset="2"/>
              <a:buChar char="q"/>
            </a:pPr>
            <a:r>
              <a:rPr lang="en-US" sz="2000" dirty="0" smtClean="0">
                <a:solidFill>
                  <a:srgbClr val="FF0000"/>
                </a:solidFill>
              </a:rPr>
              <a:t>Accused is held responsible for an action</a:t>
            </a:r>
          </a:p>
          <a:p>
            <a:pPr marL="285750" indent="-285750">
              <a:buFont typeface="Wingdings" panose="05000000000000000000" pitchFamily="2" charset="2"/>
              <a:buChar char="q"/>
            </a:pPr>
            <a:r>
              <a:rPr lang="en-US" sz="2000" dirty="0" smtClean="0">
                <a:solidFill>
                  <a:srgbClr val="FF0000"/>
                </a:solidFill>
              </a:rPr>
              <a:t>The act is considered offensive</a:t>
            </a:r>
          </a:p>
          <a:p>
            <a:endParaRPr lang="en-US" dirty="0"/>
          </a:p>
        </p:txBody>
      </p:sp>
    </p:spTree>
    <p:extLst>
      <p:ext uri="{BB962C8B-B14F-4D97-AF65-F5344CB8AC3E}">
        <p14:creationId xmlns:p14="http://schemas.microsoft.com/office/powerpoint/2010/main" val="1691488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rgbClr val="00B0F0"/>
                </a:solidFill>
              </a:rPr>
              <a:t>Image Repair</a:t>
            </a:r>
            <a:endParaRPr lang="en-US" sz="4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0913" y="924048"/>
            <a:ext cx="4513262" cy="4708279"/>
          </a:xfrm>
        </p:spPr>
      </p:pic>
      <p:sp>
        <p:nvSpPr>
          <p:cNvPr id="4" name="Text Placeholder 3"/>
          <p:cNvSpPr>
            <a:spLocks noGrp="1"/>
          </p:cNvSpPr>
          <p:nvPr>
            <p:ph type="body" sz="half" idx="2"/>
          </p:nvPr>
        </p:nvSpPr>
        <p:spPr/>
        <p:txBody>
          <a:bodyPr>
            <a:noAutofit/>
          </a:bodyPr>
          <a:lstStyle/>
          <a:p>
            <a:r>
              <a:rPr lang="en-US" sz="4800" dirty="0" smtClean="0"/>
              <a:t>Benoit’s </a:t>
            </a:r>
            <a:r>
              <a:rPr lang="en-US" sz="4800" dirty="0"/>
              <a:t>5 </a:t>
            </a:r>
            <a:r>
              <a:rPr lang="en-US" sz="4800" dirty="0" smtClean="0"/>
              <a:t>    typologies</a:t>
            </a:r>
            <a:endParaRPr lang="en-US" sz="4800" dirty="0"/>
          </a:p>
        </p:txBody>
      </p:sp>
    </p:spTree>
    <p:extLst>
      <p:ext uri="{BB962C8B-B14F-4D97-AF65-F5344CB8AC3E}">
        <p14:creationId xmlns:p14="http://schemas.microsoft.com/office/powerpoint/2010/main" val="3949094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00B0F0"/>
                </a:solidFill>
              </a:rPr>
              <a:t>Method: Rhetorical Analysis of company documents</a:t>
            </a:r>
            <a:endParaRPr lang="en-US" sz="2800" dirty="0"/>
          </a:p>
        </p:txBody>
      </p:sp>
      <p:sp>
        <p:nvSpPr>
          <p:cNvPr id="4" name="Text Placeholder 3"/>
          <p:cNvSpPr>
            <a:spLocks noGrp="1"/>
          </p:cNvSpPr>
          <p:nvPr>
            <p:ph type="body" sz="half" idx="2"/>
          </p:nvPr>
        </p:nvSpPr>
        <p:spPr/>
        <p:txBody>
          <a:bodyPr>
            <a:normAutofit/>
          </a:bodyPr>
          <a:lstStyle/>
          <a:p>
            <a:pPr marL="285750" indent="-285750">
              <a:buFont typeface="Wingdings" panose="05000000000000000000" pitchFamily="2" charset="2"/>
              <a:buChar char="q"/>
            </a:pPr>
            <a:r>
              <a:rPr lang="en-US" sz="2000" b="1" dirty="0"/>
              <a:t>22 documents in which Herakles </a:t>
            </a:r>
            <a:r>
              <a:rPr lang="en-US" sz="2000" b="1" dirty="0" smtClean="0"/>
              <a:t>responded:</a:t>
            </a:r>
            <a:endParaRPr lang="en-US" sz="2000" b="1" dirty="0"/>
          </a:p>
          <a:p>
            <a:pPr marL="285750" indent="-285750">
              <a:buFont typeface="Wingdings" panose="05000000000000000000" pitchFamily="2" charset="2"/>
              <a:buChar char="q"/>
            </a:pPr>
            <a:r>
              <a:rPr lang="en-US" sz="2000" b="1" dirty="0"/>
              <a:t>14 Press Releases</a:t>
            </a:r>
          </a:p>
          <a:p>
            <a:pPr marL="285750" indent="-285750">
              <a:buFont typeface="Wingdings" panose="05000000000000000000" pitchFamily="2" charset="2"/>
              <a:buChar char="q"/>
            </a:pPr>
            <a:r>
              <a:rPr lang="en-US" sz="2000" b="1" dirty="0"/>
              <a:t>1 “Open Letter”</a:t>
            </a:r>
          </a:p>
          <a:p>
            <a:pPr marL="285750" indent="-285750">
              <a:buFont typeface="Wingdings" panose="05000000000000000000" pitchFamily="2" charset="2"/>
              <a:buChar char="q"/>
            </a:pPr>
            <a:r>
              <a:rPr lang="en-US" sz="2000" b="1" dirty="0"/>
              <a:t>3 Court rulings</a:t>
            </a:r>
          </a:p>
          <a:p>
            <a:pPr marL="285750" indent="-285750">
              <a:buFont typeface="Wingdings" panose="05000000000000000000" pitchFamily="2" charset="2"/>
              <a:buChar char="q"/>
            </a:pPr>
            <a:r>
              <a:rPr lang="en-US" sz="2000" b="1" dirty="0"/>
              <a:t>4 newspaper clips</a:t>
            </a:r>
          </a:p>
          <a:p>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0913" y="2149872"/>
            <a:ext cx="4513262" cy="2256631"/>
          </a:xfrm>
        </p:spPr>
      </p:pic>
    </p:spTree>
    <p:extLst>
      <p:ext uri="{BB962C8B-B14F-4D97-AF65-F5344CB8AC3E}">
        <p14:creationId xmlns:p14="http://schemas.microsoft.com/office/powerpoint/2010/main" val="292653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B0F0"/>
                </a:solidFill>
              </a:rPr>
              <a:t>Findings/Evidence</a:t>
            </a:r>
            <a:endParaRPr lang="en-US" sz="3200" b="1" dirty="0">
              <a:solidFill>
                <a:srgbClr val="00B0F0"/>
              </a:solidFill>
            </a:endParaRPr>
          </a:p>
        </p:txBody>
      </p:sp>
      <p:sp>
        <p:nvSpPr>
          <p:cNvPr id="3" name="Content Placeholder 2"/>
          <p:cNvSpPr>
            <a:spLocks noGrp="1"/>
          </p:cNvSpPr>
          <p:nvPr>
            <p:ph idx="1"/>
          </p:nvPr>
        </p:nvSpPr>
        <p:spPr/>
        <p:txBody>
          <a:bodyPr/>
          <a:lstStyle/>
          <a:p>
            <a:r>
              <a:rPr lang="en-US" dirty="0" smtClean="0"/>
              <a:t>“Support is generally wide spread”</a:t>
            </a:r>
          </a:p>
          <a:p>
            <a:r>
              <a:rPr lang="en-US" dirty="0" smtClean="0"/>
              <a:t>“none of the distribution maps showing important areas of birds, mammals, reptiles, amphibians and plants showed the project site as important biodiversity conservation site.”</a:t>
            </a:r>
          </a:p>
          <a:p>
            <a:r>
              <a:rPr lang="en-US" dirty="0" smtClean="0"/>
              <a:t>“Herakles farms has a long-term agreement with the government of Cameroon…all necessary consents, approvals and permits required to operate legally within the country.”</a:t>
            </a:r>
          </a:p>
          <a:p>
            <a:r>
              <a:rPr lang="en-US" dirty="0">
                <a:solidFill>
                  <a:schemeClr val="tx2"/>
                </a:solidFill>
              </a:rPr>
              <a:t>“We do not have the right to arrest but we do have the right to detain…someone who has entered our premises with the intent to steal property”</a:t>
            </a:r>
          </a:p>
        </p:txBody>
      </p:sp>
      <p:sp>
        <p:nvSpPr>
          <p:cNvPr id="4" name="Text Placeholder 3"/>
          <p:cNvSpPr>
            <a:spLocks noGrp="1"/>
          </p:cNvSpPr>
          <p:nvPr>
            <p:ph type="body" sz="half" idx="2"/>
          </p:nvPr>
        </p:nvSpPr>
        <p:spPr/>
        <p:txBody>
          <a:bodyPr/>
          <a:lstStyle/>
          <a:p>
            <a:r>
              <a:rPr lang="en-US" dirty="0" smtClean="0"/>
              <a:t>Herakles Farms’ </a:t>
            </a:r>
            <a:r>
              <a:rPr lang="en-US" dirty="0" smtClean="0">
                <a:solidFill>
                  <a:srgbClr val="FF0000"/>
                </a:solidFill>
              </a:rPr>
              <a:t>rhetoric of denial </a:t>
            </a:r>
            <a:r>
              <a:rPr lang="en-US" dirty="0" smtClean="0"/>
              <a:t>on:</a:t>
            </a:r>
          </a:p>
          <a:p>
            <a:pPr marL="285750" indent="-285750">
              <a:buFont typeface="Wingdings" panose="05000000000000000000" pitchFamily="2" charset="2"/>
              <a:buChar char="Ø"/>
            </a:pPr>
            <a:r>
              <a:rPr lang="en-US" dirty="0"/>
              <a:t>O</a:t>
            </a:r>
            <a:r>
              <a:rPr lang="en-US" dirty="0" smtClean="0"/>
              <a:t>pposition </a:t>
            </a:r>
            <a:r>
              <a:rPr lang="en-US" dirty="0"/>
              <a:t>to palm oil project</a:t>
            </a:r>
          </a:p>
          <a:p>
            <a:pPr marL="285750" indent="-285750">
              <a:buFont typeface="Wingdings" panose="05000000000000000000" pitchFamily="2" charset="2"/>
              <a:buChar char="Ø"/>
            </a:pPr>
            <a:r>
              <a:rPr lang="en-US" dirty="0" smtClean="0"/>
              <a:t>On biodiversity destruction</a:t>
            </a:r>
          </a:p>
          <a:p>
            <a:pPr marL="285750" indent="-285750">
              <a:buFont typeface="Wingdings" panose="05000000000000000000" pitchFamily="2" charset="2"/>
              <a:buChar char="Ø"/>
            </a:pPr>
            <a:r>
              <a:rPr lang="en-US" dirty="0" smtClean="0"/>
              <a:t>On corruption charges</a:t>
            </a:r>
          </a:p>
          <a:p>
            <a:pPr marL="285750" indent="-285750">
              <a:buFont typeface="Wingdings" panose="05000000000000000000" pitchFamily="2" charset="2"/>
              <a:buChar char="Ø"/>
            </a:pPr>
            <a:r>
              <a:rPr lang="en-US" dirty="0" smtClean="0"/>
              <a:t>On abuse of power/authority (undermining gov’t authority, intimidating local people)</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2110891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 Strategy Failed</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0913" y="924048"/>
            <a:ext cx="4513262" cy="4708279"/>
          </a:xfrm>
        </p:spPr>
      </p:pic>
      <p:sp>
        <p:nvSpPr>
          <p:cNvPr id="4" name="Text Placeholder 3"/>
          <p:cNvSpPr>
            <a:spLocks noGrp="1"/>
          </p:cNvSpPr>
          <p:nvPr>
            <p:ph type="body" sz="half" idx="2"/>
          </p:nvPr>
        </p:nvSpPr>
        <p:spPr/>
        <p:txBody>
          <a:bodyPr/>
          <a:lstStyle/>
          <a:p>
            <a:r>
              <a:rPr lang="en-US" dirty="0" smtClean="0"/>
              <a:t>Not only did it not persuasively counter charges but provoked more intensified condemnations by NGOs and local and international media.</a:t>
            </a:r>
          </a:p>
          <a:p>
            <a:r>
              <a:rPr lang="en-US" dirty="0" smtClean="0"/>
              <a:t>Results:</a:t>
            </a:r>
          </a:p>
          <a:p>
            <a:r>
              <a:rPr lang="en-US" dirty="0" smtClean="0"/>
              <a:t>Shareholder concern</a:t>
            </a:r>
          </a:p>
          <a:p>
            <a:r>
              <a:rPr lang="en-US" dirty="0" smtClean="0"/>
              <a:t>Project halted and main offices in Cameroon were closed.</a:t>
            </a:r>
          </a:p>
          <a:p>
            <a:endParaRPr lang="en-US" dirty="0"/>
          </a:p>
        </p:txBody>
      </p:sp>
    </p:spTree>
    <p:extLst>
      <p:ext uri="{BB962C8B-B14F-4D97-AF65-F5344CB8AC3E}">
        <p14:creationId xmlns:p14="http://schemas.microsoft.com/office/powerpoint/2010/main" val="2464285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1774</TotalTime>
  <Words>1077</Words>
  <Application>Microsoft Office PowerPoint</Application>
  <PresentationFormat>Widescreen</PresentationFormat>
  <Paragraphs>102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Times New Roman</vt:lpstr>
      <vt:lpstr>Trebuchet MS</vt:lpstr>
      <vt:lpstr>Wingdings</vt:lpstr>
      <vt:lpstr>Wingdings 3</vt:lpstr>
      <vt:lpstr>Facet</vt:lpstr>
      <vt:lpstr>      Learning from a Multinational Corporate Crisis in Cameroon  The Case of Herakles Farms and Image Repair</vt:lpstr>
      <vt:lpstr>Herakles Farms in Cameroon                  The Project</vt:lpstr>
      <vt:lpstr>The project: A complex exigence</vt:lpstr>
      <vt:lpstr>Stakeholders </vt:lpstr>
      <vt:lpstr>Benoit’s (1995, 1997) Image Repair/Crisis Management Strategies</vt:lpstr>
      <vt:lpstr>Image Repair</vt:lpstr>
      <vt:lpstr>Method: Rhetorical Analysis of company documents</vt:lpstr>
      <vt:lpstr>Findings/Evidence</vt:lpstr>
      <vt:lpstr>Denial Strategy Failed</vt:lpstr>
      <vt:lpstr>Theoretical implications</vt:lpstr>
      <vt:lpstr>Recent events evidence a discourse of renewal</vt:lpstr>
      <vt:lpstr>Shareholders and Smallholders</vt:lpstr>
      <vt:lpstr>Emerging outline of African Communication Theory</vt:lpstr>
      <vt:lpstr>Improvisation and Hybridity</vt:lpstr>
      <vt:lpstr>Conclusion</vt:lpstr>
      <vt:lpstr>Vincent Manzie</vt:lpstr>
    </vt:vector>
  </TitlesOfParts>
  <Company>Michigan Technological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Rhetorics and Image Repair</dc:title>
  <dc:creator>vdmanzie</dc:creator>
  <cp:lastModifiedBy>Danielle Case</cp:lastModifiedBy>
  <cp:revision>228</cp:revision>
  <dcterms:created xsi:type="dcterms:W3CDTF">2014-10-27T16:34:54Z</dcterms:created>
  <dcterms:modified xsi:type="dcterms:W3CDTF">2016-03-24T21:36:22Z</dcterms:modified>
</cp:coreProperties>
</file>