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</p:sldMasterIdLst>
  <p:notesMasterIdLst>
    <p:notesMasterId r:id="rId22"/>
  </p:notesMasterIdLst>
  <p:handoutMasterIdLst>
    <p:handoutMasterId r:id="rId23"/>
  </p:handoutMasterIdLst>
  <p:sldIdLst>
    <p:sldId id="470" r:id="rId6"/>
    <p:sldId id="527" r:id="rId7"/>
    <p:sldId id="515" r:id="rId8"/>
    <p:sldId id="417" r:id="rId9"/>
    <p:sldId id="491" r:id="rId10"/>
    <p:sldId id="374" r:id="rId11"/>
    <p:sldId id="490" r:id="rId12"/>
    <p:sldId id="529" r:id="rId13"/>
    <p:sldId id="530" r:id="rId14"/>
    <p:sldId id="382" r:id="rId15"/>
    <p:sldId id="526" r:id="rId16"/>
    <p:sldId id="430" r:id="rId17"/>
    <p:sldId id="423" r:id="rId18"/>
    <p:sldId id="528" r:id="rId19"/>
    <p:sldId id="512" r:id="rId20"/>
    <p:sldId id="47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032" userDrawn="1">
          <p15:clr>
            <a:srgbClr val="A4A3A4"/>
          </p15:clr>
        </p15:guide>
        <p15:guide id="4" pos="3840">
          <p15:clr>
            <a:srgbClr val="A4A3A4"/>
          </p15:clr>
        </p15:guide>
        <p15:guide id="5" orient="horz" pos="442">
          <p15:clr>
            <a:srgbClr val="A4A3A4"/>
          </p15:clr>
        </p15:guide>
        <p15:guide id="6" orient="horz" pos="1203">
          <p15:clr>
            <a:srgbClr val="A4A3A4"/>
          </p15:clr>
        </p15:guide>
        <p15:guide id="7" orient="horz" pos="1808">
          <p15:clr>
            <a:srgbClr val="A4A3A4"/>
          </p15:clr>
        </p15:guide>
        <p15:guide id="8" orient="horz" pos="3313">
          <p15:clr>
            <a:srgbClr val="A4A3A4"/>
          </p15:clr>
        </p15:guide>
        <p15:guide id="9" pos="7284">
          <p15:clr>
            <a:srgbClr val="A4A3A4"/>
          </p15:clr>
        </p15:guide>
        <p15:guide id="10" pos="310">
          <p15:clr>
            <a:srgbClr val="A4A3A4"/>
          </p15:clr>
        </p15:guide>
        <p15:guide id="11" pos="3834">
          <p15:clr>
            <a:srgbClr val="A4A3A4"/>
          </p15:clr>
        </p15:guide>
        <p15:guide id="12" pos="4757">
          <p15:clr>
            <a:srgbClr val="A4A3A4"/>
          </p15:clr>
        </p15:guide>
        <p15:guide id="13" orient="horz" pos="2026">
          <p15:clr>
            <a:srgbClr val="A4A3A4"/>
          </p15:clr>
        </p15:guide>
        <p15:guide id="14" orient="horz" pos="1007">
          <p15:clr>
            <a:srgbClr val="A4A3A4"/>
          </p15:clr>
        </p15:guide>
        <p15:guide id="15" orient="horz" pos="1078">
          <p15:clr>
            <a:srgbClr val="A4A3A4"/>
          </p15:clr>
        </p15:guide>
        <p15:guide id="16" orient="horz" pos="1825">
          <p15:clr>
            <a:srgbClr val="A4A3A4"/>
          </p15:clr>
        </p15:guide>
        <p15:guide id="17" orient="horz" pos="3305">
          <p15:clr>
            <a:srgbClr val="A4A3A4"/>
          </p15:clr>
        </p15:guide>
        <p15:guide id="18" pos="3975">
          <p15:clr>
            <a:srgbClr val="A4A3A4"/>
          </p15:clr>
        </p15:guide>
        <p15:guide id="19" pos="3889">
          <p15:clr>
            <a:srgbClr val="A4A3A4"/>
          </p15:clr>
        </p15:guide>
        <p15:guide id="20" pos="4748">
          <p15:clr>
            <a:srgbClr val="A4A3A4"/>
          </p15:clr>
        </p15:guide>
        <p15:guide id="21" pos="3848">
          <p15:clr>
            <a:srgbClr val="A4A3A4"/>
          </p15:clr>
        </p15:guide>
        <p15:guide id="22" pos="7679">
          <p15:clr>
            <a:srgbClr val="A4A3A4"/>
          </p15:clr>
        </p15:guide>
        <p15:guide id="23" pos="383">
          <p15:clr>
            <a:srgbClr val="A4A3A4"/>
          </p15:clr>
        </p15:guide>
        <p15:guide id="24" orient="horz" pos="3864">
          <p15:clr>
            <a:srgbClr val="A4A3A4"/>
          </p15:clr>
        </p15:guide>
        <p15:guide id="25" pos="7275">
          <p15:clr>
            <a:srgbClr val="A4A3A4"/>
          </p15:clr>
        </p15:guide>
        <p15:guide id="26" pos="423">
          <p15:clr>
            <a:srgbClr val="A4A3A4"/>
          </p15:clr>
        </p15:guide>
        <p15:guide id="27" orient="horz" pos="1249">
          <p15:clr>
            <a:srgbClr val="A4A3A4"/>
          </p15:clr>
        </p15:guide>
        <p15:guide id="28" orient="horz" pos="434">
          <p15:clr>
            <a:srgbClr val="A4A3A4"/>
          </p15:clr>
        </p15:guide>
        <p15:guide id="29" pos="3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tton, Michelle" initials="" lastIdx="10" clrIdx="0"/>
  <p:cmAuthor id="1" name="Ries, Tonia" initials="RT" lastIdx="5" clrIdx="1">
    <p:extLst/>
  </p:cmAuthor>
  <p:cmAuthor id="2" name="Weede, Julia" initials="WJ" lastIdx="35" clrIdx="2">
    <p:extLst/>
  </p:cmAuthor>
  <p:cmAuthor id="3" name="Harmon, Erica" initials="HE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FC8"/>
    <a:srgbClr val="1A2B5B"/>
    <a:srgbClr val="1B6FB6"/>
    <a:srgbClr val="F8AF33"/>
    <a:srgbClr val="008080"/>
    <a:srgbClr val="5BE869"/>
    <a:srgbClr val="33AF11"/>
    <a:srgbClr val="FE64DD"/>
    <a:srgbClr val="CC339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5" autoAdjust="0"/>
    <p:restoredTop sz="94434" autoAdjust="0"/>
  </p:normalViewPr>
  <p:slideViewPr>
    <p:cSldViewPr snapToGrid="0">
      <p:cViewPr varScale="1">
        <p:scale>
          <a:sx n="55" d="100"/>
          <a:sy n="55" d="100"/>
        </p:scale>
        <p:origin x="658" y="48"/>
      </p:cViewPr>
      <p:guideLst>
        <p:guide orient="horz" pos="1032"/>
        <p:guide pos="3840"/>
        <p:guide orient="horz" pos="442"/>
        <p:guide orient="horz" pos="1203"/>
        <p:guide orient="horz" pos="1808"/>
        <p:guide orient="horz" pos="3313"/>
        <p:guide pos="7284"/>
        <p:guide pos="310"/>
        <p:guide pos="3834"/>
        <p:guide pos="4757"/>
        <p:guide orient="horz" pos="2026"/>
        <p:guide orient="horz" pos="1007"/>
        <p:guide orient="horz" pos="1078"/>
        <p:guide orient="horz" pos="1825"/>
        <p:guide orient="horz" pos="3305"/>
        <p:guide pos="3975"/>
        <p:guide pos="3889"/>
        <p:guide pos="4748"/>
        <p:guide pos="3848"/>
        <p:guide pos="7679"/>
        <p:guide pos="383"/>
        <p:guide orient="horz" pos="3864"/>
        <p:guide pos="7275"/>
        <p:guide pos="423"/>
        <p:guide orient="horz" pos="1249"/>
        <p:guide orient="horz" pos="434"/>
        <p:guide pos="3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9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Academics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530050194007623"/>
                  <c:y val="1.58795938683060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50890818097001"/>
                  <c:y val="5.2390489356962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Right direction</c:v>
                </c:pt>
                <c:pt idx="1">
                  <c:v>Wrong track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195273642399234"/>
                  <c:y val="7.5316479882924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68785697142399"/>
                  <c:y val="-0.1075559657365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Right direction</c:v>
                </c:pt>
                <c:pt idx="1">
                  <c:v>Wrong track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4139236649735E-2"/>
          <c:y val="5.7178479695426797E-2"/>
          <c:w val="0.97958607633502603"/>
          <c:h val="0.72258600622899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Academics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Too competitive/inaccessible</c:v>
                </c:pt>
                <c:pt idx="1">
                  <c:v>[Not enough] creative/analytical thinking</c:v>
                </c:pt>
                <c:pt idx="2">
                  <c:v>Faculty too focused on research</c:v>
                </c:pt>
                <c:pt idx="3">
                  <c:v>Unemployment</c:v>
                </c:pt>
                <c:pt idx="4">
                  <c:v>Low income</c:v>
                </c:pt>
                <c:pt idx="5">
                  <c:v>Inadequate career services</c:v>
                </c:pt>
                <c:pt idx="6">
                  <c:v>Lack of preparation for globalized world</c:v>
                </c:pt>
                <c:pt idx="7">
                  <c:v>Low variety of  programs</c:v>
                </c:pt>
                <c:pt idx="8">
                  <c:v>Too few STEM programs </c:v>
                </c:pt>
                <c:pt idx="9">
                  <c:v>Low graduation rates</c:v>
                </c:pt>
                <c:pt idx="10">
                  <c:v>Lack of networking 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0.09</c:v>
                </c:pt>
                <c:pt idx="1">
                  <c:v>0.55000000000000004</c:v>
                </c:pt>
                <c:pt idx="2">
                  <c:v>0.33</c:v>
                </c:pt>
                <c:pt idx="3">
                  <c:v>0.28999999999999998</c:v>
                </c:pt>
                <c:pt idx="4">
                  <c:v>0.16</c:v>
                </c:pt>
                <c:pt idx="5">
                  <c:v>0.19</c:v>
                </c:pt>
                <c:pt idx="6">
                  <c:v>0.33</c:v>
                </c:pt>
                <c:pt idx="7">
                  <c:v>0.06</c:v>
                </c:pt>
                <c:pt idx="8">
                  <c:v>0.19</c:v>
                </c:pt>
                <c:pt idx="9">
                  <c:v>0.1</c:v>
                </c:pt>
                <c:pt idx="10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Too competitive/inaccessible</c:v>
                </c:pt>
                <c:pt idx="1">
                  <c:v>[Not enough] creative/analytical thinking</c:v>
                </c:pt>
                <c:pt idx="2">
                  <c:v>Faculty too focused on research</c:v>
                </c:pt>
                <c:pt idx="3">
                  <c:v>Unemployment</c:v>
                </c:pt>
                <c:pt idx="4">
                  <c:v>Low income</c:v>
                </c:pt>
                <c:pt idx="5">
                  <c:v>Inadequate career services</c:v>
                </c:pt>
                <c:pt idx="6">
                  <c:v>Lack of preparation for globalized world</c:v>
                </c:pt>
                <c:pt idx="7">
                  <c:v>Low variety of  programs</c:v>
                </c:pt>
                <c:pt idx="8">
                  <c:v>Too few STEM programs </c:v>
                </c:pt>
                <c:pt idx="9">
                  <c:v>Low graduation rates</c:v>
                </c:pt>
                <c:pt idx="10">
                  <c:v>Lack of networking 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0.17</c:v>
                </c:pt>
                <c:pt idx="1">
                  <c:v>0.22</c:v>
                </c:pt>
                <c:pt idx="2">
                  <c:v>0.17</c:v>
                </c:pt>
                <c:pt idx="3">
                  <c:v>0.56000000000000005</c:v>
                </c:pt>
                <c:pt idx="4">
                  <c:v>0.41</c:v>
                </c:pt>
                <c:pt idx="5">
                  <c:v>0.37</c:v>
                </c:pt>
                <c:pt idx="6">
                  <c:v>0.21</c:v>
                </c:pt>
                <c:pt idx="7">
                  <c:v>0.09</c:v>
                </c:pt>
                <c:pt idx="8">
                  <c:v>0.16</c:v>
                </c:pt>
                <c:pt idx="9">
                  <c:v>0.15</c:v>
                </c:pt>
                <c:pt idx="10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5459760"/>
        <c:axId val="205919024"/>
      </c:barChart>
      <c:catAx>
        <c:axId val="8545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919024"/>
        <c:crosses val="autoZero"/>
        <c:auto val="1"/>
        <c:lblAlgn val="ctr"/>
        <c:lblOffset val="100"/>
        <c:noMultiLvlLbl val="0"/>
      </c:catAx>
      <c:valAx>
        <c:axId val="205919024"/>
        <c:scaling>
          <c:orientation val="minMax"/>
          <c:max val="0.6"/>
        </c:scaling>
        <c:delete val="1"/>
        <c:axPos val="l"/>
        <c:numFmt formatCode="0%" sourceLinked="1"/>
        <c:majorTickMark val="out"/>
        <c:minorTickMark val="none"/>
        <c:tickLblPos val="nextTo"/>
        <c:crossAx val="8545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964120881921E-2"/>
          <c:y val="2.9899776889591299E-2"/>
          <c:w val="0.95740358791180802"/>
          <c:h val="0.76601161827375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27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 w="12700">
                <a:noFill/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163A6E"/>
                        </a:solidFill>
                        <a:latin typeface="Trebuchet MS"/>
                        <a:cs typeface="Trebuchet MS"/>
                      </a:defRPr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Trebuchet MS"/>
                        <a:cs typeface="Trebuchet MS"/>
                      </a:rPr>
                      <a:t>39%</a:t>
                    </a:r>
                    <a:endParaRPr lang="en-US" sz="160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150710930648406E-17"/>
                  <c:y val="9.96659229653044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63A6E"/>
                    </a:solidFill>
                    <a:latin typeface="Trebuchet MS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Academics</c:v>
                </c:pt>
                <c:pt idx="1">
                  <c:v>General Population</c:v>
                </c:pt>
                <c:pt idx="2">
                  <c:v>Informed Public </c:v>
                </c:pt>
                <c:pt idx="3">
                  <c:v>Generation Z_x000d_(16 - 24)</c:v>
                </c:pt>
                <c:pt idx="4">
                  <c:v>Generation Y_x000d_(25 - 39)</c:v>
                </c:pt>
                <c:pt idx="5">
                  <c:v>Generation X_x000d_(40 - 49)</c:v>
                </c:pt>
                <c:pt idx="6">
                  <c:v>Boomers_x000d_(50 - 64)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0.59</c:v>
                </c:pt>
                <c:pt idx="1">
                  <c:v>0.39</c:v>
                </c:pt>
                <c:pt idx="2">
                  <c:v>0.39</c:v>
                </c:pt>
                <c:pt idx="3">
                  <c:v>0.39</c:v>
                </c:pt>
                <c:pt idx="4">
                  <c:v>0.35</c:v>
                </c:pt>
                <c:pt idx="5">
                  <c:v>0.4</c:v>
                </c:pt>
                <c:pt idx="6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300064"/>
        <c:axId val="212300456"/>
      </c:barChart>
      <c:catAx>
        <c:axId val="2123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/>
                </a:solidFill>
                <a:latin typeface="Trebuchet MS"/>
                <a:cs typeface="Trebuchet MS"/>
              </a:defRPr>
            </a:pPr>
            <a:endParaRPr lang="en-US"/>
          </a:p>
        </c:txPr>
        <c:crossAx val="212300456"/>
        <c:crosses val="autoZero"/>
        <c:auto val="1"/>
        <c:lblAlgn val="ctr"/>
        <c:lblOffset val="100"/>
        <c:noMultiLvlLbl val="0"/>
      </c:catAx>
      <c:valAx>
        <c:axId val="212300456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12300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Franklin Gothic Book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964120881921E-2"/>
          <c:y val="2.9899776889591299E-2"/>
          <c:w val="0.95740358791180802"/>
          <c:h val="0.76601161827375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27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 w="12700">
                <a:noFill/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5"/>
                        </a:solidFill>
                        <a:latin typeface="Trebuchet MS"/>
                        <a:cs typeface="Trebuchet MS"/>
                      </a:defRPr>
                    </a:pPr>
                    <a:r>
                      <a:rPr lang="en-US" sz="1600" b="1" dirty="0">
                        <a:solidFill>
                          <a:schemeClr val="accent2"/>
                        </a:solidFill>
                        <a:latin typeface="Trebuchet MS"/>
                        <a:cs typeface="Trebuchet MS"/>
                      </a:rPr>
                      <a:t>61%</a:t>
                    </a:r>
                    <a:endParaRPr lang="en-US" sz="1600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062071058938598E-3"/>
                  <c:y val="-2.6577579457414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rebuchet MS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Academics</c:v>
                </c:pt>
                <c:pt idx="1">
                  <c:v>General Population</c:v>
                </c:pt>
                <c:pt idx="2">
                  <c:v>Informed Public </c:v>
                </c:pt>
                <c:pt idx="3">
                  <c:v>Generation Z
(16 - 24)</c:v>
                </c:pt>
                <c:pt idx="4">
                  <c:v>Generation Y
(25 - 39)</c:v>
                </c:pt>
                <c:pt idx="5">
                  <c:v>Generation X
(40 - 49)</c:v>
                </c:pt>
                <c:pt idx="6">
                  <c:v>Boomers
(50 - 64)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0.41</c:v>
                </c:pt>
                <c:pt idx="1">
                  <c:v>0.61</c:v>
                </c:pt>
                <c:pt idx="2">
                  <c:v>0.61</c:v>
                </c:pt>
                <c:pt idx="3">
                  <c:v>0.61</c:v>
                </c:pt>
                <c:pt idx="4">
                  <c:v>0.65</c:v>
                </c:pt>
                <c:pt idx="5">
                  <c:v>0.6</c:v>
                </c:pt>
                <c:pt idx="6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301240"/>
        <c:axId val="212301632"/>
      </c:barChart>
      <c:catAx>
        <c:axId val="212301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24896"/>
                </a:solidFill>
                <a:latin typeface="Trebuchet MS"/>
                <a:cs typeface="Trebuchet MS"/>
              </a:defRPr>
            </a:pPr>
            <a:endParaRPr lang="en-US"/>
          </a:p>
        </c:txPr>
        <c:crossAx val="212301632"/>
        <c:crosses val="autoZero"/>
        <c:auto val="1"/>
        <c:lblAlgn val="ctr"/>
        <c:lblOffset val="100"/>
        <c:noMultiLvlLbl val="0"/>
      </c:catAx>
      <c:valAx>
        <c:axId val="212301632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12301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Franklin Gothic Book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Academics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  <c:pt idx="12">
                  <c:v>Official rankings sites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0.56000000000000005</c:v>
                </c:pt>
                <c:pt idx="1">
                  <c:v>0.43</c:v>
                </c:pt>
                <c:pt idx="3">
                  <c:v>0.62</c:v>
                </c:pt>
                <c:pt idx="4">
                  <c:v>0.35</c:v>
                </c:pt>
                <c:pt idx="5">
                  <c:v>0.42</c:v>
                </c:pt>
                <c:pt idx="6">
                  <c:v>0.1</c:v>
                </c:pt>
                <c:pt idx="7">
                  <c:v>0.28000000000000003</c:v>
                </c:pt>
                <c:pt idx="8">
                  <c:v>0.6</c:v>
                </c:pt>
                <c:pt idx="9">
                  <c:v>0.1</c:v>
                </c:pt>
                <c:pt idx="10">
                  <c:v>0.26</c:v>
                </c:pt>
                <c:pt idx="11">
                  <c:v>0.21</c:v>
                </c:pt>
                <c:pt idx="1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7.8297486765170603E-3"/>
                  <c:y val="7.2271357893454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370710504333638E-3"/>
                  <c:y val="-6.62479794333554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  <c:pt idx="12">
                  <c:v>Official rankings sites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0.48</c:v>
                </c:pt>
                <c:pt idx="1">
                  <c:v>0.47</c:v>
                </c:pt>
                <c:pt idx="3">
                  <c:v>0.53</c:v>
                </c:pt>
                <c:pt idx="4">
                  <c:v>0.46</c:v>
                </c:pt>
                <c:pt idx="5">
                  <c:v>0.35</c:v>
                </c:pt>
                <c:pt idx="6">
                  <c:v>0.27</c:v>
                </c:pt>
                <c:pt idx="7">
                  <c:v>0.26</c:v>
                </c:pt>
                <c:pt idx="8">
                  <c:v>0.25</c:v>
                </c:pt>
                <c:pt idx="9">
                  <c:v>0.23</c:v>
                </c:pt>
                <c:pt idx="10">
                  <c:v>0.21</c:v>
                </c:pt>
                <c:pt idx="11">
                  <c:v>0.2</c:v>
                </c:pt>
                <c:pt idx="1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Informed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71121315130033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370710504334458E-3"/>
                  <c:y val="3.613567894672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556065756501275E-3"/>
                  <c:y val="7.2271357893454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85355252167229E-3"/>
                  <c:y val="-3.6135678946728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4741421008668092E-3"/>
                  <c:y val="-2.529497526270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  <c:pt idx="12">
                  <c:v>Official rankings sites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0.52</c:v>
                </c:pt>
                <c:pt idx="1">
                  <c:v>0.46</c:v>
                </c:pt>
                <c:pt idx="3">
                  <c:v>0.55000000000000004</c:v>
                </c:pt>
                <c:pt idx="4">
                  <c:v>0.47</c:v>
                </c:pt>
                <c:pt idx="5">
                  <c:v>0.44</c:v>
                </c:pt>
                <c:pt idx="6">
                  <c:v>0.28000000000000003</c:v>
                </c:pt>
                <c:pt idx="7">
                  <c:v>0.25</c:v>
                </c:pt>
                <c:pt idx="8">
                  <c:v>0.32</c:v>
                </c:pt>
                <c:pt idx="9">
                  <c:v>0.27</c:v>
                </c:pt>
                <c:pt idx="10">
                  <c:v>0.28999999999999998</c:v>
                </c:pt>
                <c:pt idx="11">
                  <c:v>0.36</c:v>
                </c:pt>
                <c:pt idx="12">
                  <c:v>0.09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212302808"/>
        <c:axId val="212303200"/>
      </c:barChart>
      <c:catAx>
        <c:axId val="21230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2303200"/>
        <c:crosses val="autoZero"/>
        <c:auto val="1"/>
        <c:lblAlgn val="ctr"/>
        <c:lblOffset val="100"/>
        <c:noMultiLvlLbl val="0"/>
      </c:catAx>
      <c:valAx>
        <c:axId val="212303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23028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317035897751E-2"/>
          <c:y val="4.6867028384521101E-2"/>
          <c:w val="0.96604938271604901"/>
          <c:h val="0.64474450155892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 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52</c:v>
                </c:pt>
                <c:pt idx="1">
                  <c:v>52</c:v>
                </c:pt>
                <c:pt idx="3">
                  <c:v>54</c:v>
                </c:pt>
                <c:pt idx="4">
                  <c:v>50</c:v>
                </c:pt>
                <c:pt idx="5">
                  <c:v>36</c:v>
                </c:pt>
                <c:pt idx="6">
                  <c:v>37</c:v>
                </c:pt>
                <c:pt idx="7">
                  <c:v>39</c:v>
                </c:pt>
                <c:pt idx="8">
                  <c:v>22</c:v>
                </c:pt>
                <c:pt idx="9">
                  <c:v>26</c:v>
                </c:pt>
                <c:pt idx="10">
                  <c:v>20</c:v>
                </c:pt>
                <c:pt idx="11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Generation 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44</c:v>
                </c:pt>
                <c:pt idx="1">
                  <c:v>44</c:v>
                </c:pt>
                <c:pt idx="3">
                  <c:v>52</c:v>
                </c:pt>
                <c:pt idx="4">
                  <c:v>47</c:v>
                </c:pt>
                <c:pt idx="5">
                  <c:v>38</c:v>
                </c:pt>
                <c:pt idx="6">
                  <c:v>33</c:v>
                </c:pt>
                <c:pt idx="7">
                  <c:v>23</c:v>
                </c:pt>
                <c:pt idx="8">
                  <c:v>26</c:v>
                </c:pt>
                <c:pt idx="9">
                  <c:v>23</c:v>
                </c:pt>
                <c:pt idx="10">
                  <c:v>21</c:v>
                </c:pt>
                <c:pt idx="11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Generation 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46</c:v>
                </c:pt>
                <c:pt idx="1">
                  <c:v>45</c:v>
                </c:pt>
                <c:pt idx="3">
                  <c:v>56.000000000000007</c:v>
                </c:pt>
                <c:pt idx="4">
                  <c:v>45</c:v>
                </c:pt>
                <c:pt idx="5">
                  <c:v>33</c:v>
                </c:pt>
                <c:pt idx="6">
                  <c:v>21</c:v>
                </c:pt>
                <c:pt idx="7">
                  <c:v>22</c:v>
                </c:pt>
                <c:pt idx="8">
                  <c:v>22</c:v>
                </c:pt>
                <c:pt idx="9">
                  <c:v>20</c:v>
                </c:pt>
                <c:pt idx="10">
                  <c:v>17</c:v>
                </c:pt>
                <c:pt idx="11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Visiting the campus</c:v>
                </c:pt>
                <c:pt idx="1">
                  <c:v>University brochures</c:v>
                </c:pt>
                <c:pt idx="3">
                  <c:v>Online Search</c:v>
                </c:pt>
                <c:pt idx="4">
                  <c:v>Friends and family</c:v>
                </c:pt>
                <c:pt idx="5">
                  <c:v>Online news</c:v>
                </c:pt>
                <c:pt idx="6">
                  <c:v>Social Networks</c:v>
                </c:pt>
                <c:pt idx="7">
                  <c:v>A teacher</c:v>
                </c:pt>
                <c:pt idx="8">
                  <c:v>A colleague</c:v>
                </c:pt>
                <c:pt idx="9">
                  <c:v>TV</c:v>
                </c:pt>
                <c:pt idx="10">
                  <c:v>Newspapers</c:v>
                </c:pt>
                <c:pt idx="11">
                  <c:v>Magazines</c:v>
                </c:pt>
              </c:strCache>
            </c:strRef>
          </c:cat>
          <c:val>
            <c:numRef>
              <c:f>Sheet1!$E$2:$E$13</c:f>
              <c:numCache>
                <c:formatCode>0</c:formatCode>
                <c:ptCount val="12"/>
                <c:pt idx="0">
                  <c:v>51</c:v>
                </c:pt>
                <c:pt idx="1">
                  <c:v>46</c:v>
                </c:pt>
                <c:pt idx="3">
                  <c:v>53</c:v>
                </c:pt>
                <c:pt idx="4">
                  <c:v>43</c:v>
                </c:pt>
                <c:pt idx="5">
                  <c:v>33</c:v>
                </c:pt>
                <c:pt idx="6">
                  <c:v>18</c:v>
                </c:pt>
                <c:pt idx="7">
                  <c:v>22</c:v>
                </c:pt>
                <c:pt idx="8">
                  <c:v>26</c:v>
                </c:pt>
                <c:pt idx="9">
                  <c:v>23</c:v>
                </c:pt>
                <c:pt idx="10">
                  <c:v>25</c:v>
                </c:pt>
                <c:pt idx="11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2448720"/>
        <c:axId val="212449112"/>
      </c:barChart>
      <c:catAx>
        <c:axId val="21244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Trebuchet MS"/>
                <a:ea typeface="+mn-ea"/>
                <a:cs typeface="Trebuchet MS"/>
              </a:defRPr>
            </a:pPr>
            <a:endParaRPr lang="en-US"/>
          </a:p>
        </c:txPr>
        <c:crossAx val="212449112"/>
        <c:crosses val="autoZero"/>
        <c:auto val="1"/>
        <c:lblAlgn val="ctr"/>
        <c:lblOffset val="100"/>
        <c:noMultiLvlLbl val="0"/>
      </c:catAx>
      <c:valAx>
        <c:axId val="2124491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244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98851806373598E-4"/>
          <c:y val="2.3255382025237699E-2"/>
          <c:w val="0.95740358791180802"/>
          <c:h val="0.76601161827375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27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 w="1270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rebuchet MS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Academics</c:v>
                </c:pt>
                <c:pt idx="1">
                  <c:v>General Population</c:v>
                </c:pt>
                <c:pt idx="2">
                  <c:v>Informed Public </c:v>
                </c:pt>
                <c:pt idx="3">
                  <c:v>Generation Z
(16 - 24)</c:v>
                </c:pt>
                <c:pt idx="4">
                  <c:v>Generation Y
(25 - 39)</c:v>
                </c:pt>
                <c:pt idx="5">
                  <c:v>Generation X
(40 - 49)</c:v>
                </c:pt>
                <c:pt idx="6">
                  <c:v>Boomers
(50 - 64)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</c:v>
                </c:pt>
                <c:pt idx="1">
                  <c:v>0.49</c:v>
                </c:pt>
                <c:pt idx="2">
                  <c:v>0.53</c:v>
                </c:pt>
                <c:pt idx="3">
                  <c:v>0.62</c:v>
                </c:pt>
                <c:pt idx="4">
                  <c:v>0.6</c:v>
                </c:pt>
                <c:pt idx="5">
                  <c:v>0.39</c:v>
                </c:pt>
                <c:pt idx="6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0118600"/>
        <c:axId val="300118992"/>
      </c:barChart>
      <c:catAx>
        <c:axId val="300118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24896"/>
                </a:solidFill>
                <a:latin typeface="Trebuchet MS"/>
                <a:cs typeface="Trebuchet MS"/>
              </a:defRPr>
            </a:pPr>
            <a:endParaRPr lang="en-US"/>
          </a:p>
        </c:txPr>
        <c:crossAx val="300118992"/>
        <c:crosses val="autoZero"/>
        <c:auto val="1"/>
        <c:lblAlgn val="ctr"/>
        <c:lblOffset val="100"/>
        <c:noMultiLvlLbl val="0"/>
      </c:catAx>
      <c:valAx>
        <c:axId val="30011899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00118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Franklin Gothic Book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317035897751E-2"/>
          <c:y val="4.6867028384521101E-2"/>
          <c:w val="0.96604938271604901"/>
          <c:h val="0.64474450155892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 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Pinterest</c:v>
                </c:pt>
                <c:pt idx="4">
                  <c:v>LinkedIn</c:v>
                </c:pt>
                <c:pt idx="5">
                  <c:v>Google+</c:v>
                </c:pt>
                <c:pt idx="6">
                  <c:v>WhatsApp</c:v>
                </c:pt>
                <c:pt idx="7">
                  <c:v>None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0.77</c:v>
                </c:pt>
                <c:pt idx="1">
                  <c:v>0.46</c:v>
                </c:pt>
                <c:pt idx="2">
                  <c:v>0.56999999999999995</c:v>
                </c:pt>
                <c:pt idx="3">
                  <c:v>0.32</c:v>
                </c:pt>
                <c:pt idx="4">
                  <c:v>0.11</c:v>
                </c:pt>
                <c:pt idx="5">
                  <c:v>0.33</c:v>
                </c:pt>
                <c:pt idx="6">
                  <c:v>0.13</c:v>
                </c:pt>
                <c:pt idx="7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Generation 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Pinterest</c:v>
                </c:pt>
                <c:pt idx="4">
                  <c:v>LinkedIn</c:v>
                </c:pt>
                <c:pt idx="5">
                  <c:v>Google+</c:v>
                </c:pt>
                <c:pt idx="6">
                  <c:v>WhatsApp</c:v>
                </c:pt>
                <c:pt idx="7">
                  <c:v>None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0.86</c:v>
                </c:pt>
                <c:pt idx="1">
                  <c:v>0.43</c:v>
                </c:pt>
                <c:pt idx="2">
                  <c:v>0.47</c:v>
                </c:pt>
                <c:pt idx="3">
                  <c:v>0.42</c:v>
                </c:pt>
                <c:pt idx="4">
                  <c:v>0.35</c:v>
                </c:pt>
                <c:pt idx="5">
                  <c:v>0.31</c:v>
                </c:pt>
                <c:pt idx="6">
                  <c:v>0.2</c:v>
                </c:pt>
                <c:pt idx="7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Generation 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Pinterest</c:v>
                </c:pt>
                <c:pt idx="4">
                  <c:v>LinkedIn</c:v>
                </c:pt>
                <c:pt idx="5">
                  <c:v>Google+</c:v>
                </c:pt>
                <c:pt idx="6">
                  <c:v>WhatsApp</c:v>
                </c:pt>
                <c:pt idx="7">
                  <c:v>None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0.76</c:v>
                </c:pt>
                <c:pt idx="1">
                  <c:v>0.35</c:v>
                </c:pt>
                <c:pt idx="2">
                  <c:v>0.2</c:v>
                </c:pt>
                <c:pt idx="3">
                  <c:v>0.28000000000000003</c:v>
                </c:pt>
                <c:pt idx="4">
                  <c:v>0.32</c:v>
                </c:pt>
                <c:pt idx="5">
                  <c:v>0.24</c:v>
                </c:pt>
                <c:pt idx="6">
                  <c:v>7.0000000000000007E-2</c:v>
                </c:pt>
                <c:pt idx="7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Pinterest</c:v>
                </c:pt>
                <c:pt idx="4">
                  <c:v>LinkedIn</c:v>
                </c:pt>
                <c:pt idx="5">
                  <c:v>Google+</c:v>
                </c:pt>
                <c:pt idx="6">
                  <c:v>WhatsApp</c:v>
                </c:pt>
                <c:pt idx="7">
                  <c:v>None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0.7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0.34</c:v>
                </c:pt>
                <c:pt idx="5">
                  <c:v>0.2</c:v>
                </c:pt>
                <c:pt idx="6">
                  <c:v>0.04</c:v>
                </c:pt>
                <c:pt idx="7">
                  <c:v>0.19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0121344"/>
        <c:axId val="300121736"/>
      </c:barChart>
      <c:catAx>
        <c:axId val="30012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24896"/>
                </a:solidFill>
                <a:latin typeface="Trebuchet MS"/>
                <a:ea typeface="+mn-ea"/>
                <a:cs typeface="Trebuchet MS"/>
              </a:defRPr>
            </a:pPr>
            <a:endParaRPr lang="en-US"/>
          </a:p>
        </c:txPr>
        <c:crossAx val="300121736"/>
        <c:crosses val="autoZero"/>
        <c:auto val="1"/>
        <c:lblAlgn val="ctr"/>
        <c:lblOffset val="100"/>
        <c:noMultiLvlLbl val="0"/>
      </c:catAx>
      <c:valAx>
        <c:axId val="3001217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001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0.43966</cdr:x>
      <cdr:y>0.57026</cdr:y>
    </cdr:from>
    <cdr:to>
      <cdr:x>0.51715</cdr:x>
      <cdr:y>0.76348</cdr:y>
    </cdr:to>
    <cdr:sp macro="" textlink="">
      <cdr:nvSpPr>
        <cdr:cNvPr id="2" name="TextBox 38"/>
        <cdr:cNvSpPr txBox="1"/>
      </cdr:nvSpPr>
      <cdr:spPr>
        <a:xfrm xmlns:a="http://schemas.openxmlformats.org/drawingml/2006/main">
          <a:off x="4645035" y="2179957"/>
          <a:ext cx="818665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 smtClean="0">
              <a:solidFill>
                <a:schemeClr val="accent1"/>
              </a:solidFill>
              <a:latin typeface="Trebuchet MS"/>
              <a:cs typeface="Trebuchet MS"/>
            </a:rPr>
            <a:t>40-point disconnect from academics </a:t>
          </a:r>
          <a:endParaRPr lang="en-US" sz="1200" b="0" dirty="0">
            <a:solidFill>
              <a:schemeClr val="accent1"/>
            </a:solidFill>
            <a:latin typeface="Trebuchet MS"/>
            <a:cs typeface="Trebuchet M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F647-23D7-47A2-9561-F8BE561F6B18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57C92-B492-4C4E-A2B9-755AC79CF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8119" tIns="44058" rIns="88119" bIns="44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88119" tIns="44058" rIns="88119" bIns="44058" rtlCol="0"/>
          <a:lstStyle>
            <a:lvl1pPr algn="r">
              <a:defRPr sz="1200"/>
            </a:lvl1pPr>
          </a:lstStyle>
          <a:p>
            <a:fld id="{D7A6E945-0F4E-4C36-AB6E-4274B1B81320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9" tIns="44058" rIns="88119" bIns="440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</p:spPr>
        <p:txBody>
          <a:bodyPr vert="horz" lIns="88119" tIns="44058" rIns="88119" bIns="44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88119" tIns="44058" rIns="88119" bIns="44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88119" tIns="44058" rIns="88119" bIns="44058" rtlCol="0" anchor="b"/>
          <a:lstStyle>
            <a:lvl1pPr algn="r">
              <a:defRPr sz="1200"/>
            </a:lvl1pPr>
          </a:lstStyle>
          <a:p>
            <a:fld id="{CE4F3D6A-E4E8-47E3-AB98-00E162CB4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2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1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0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6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7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50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6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6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8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1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3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2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3D6A-E4E8-47E3-AB98-00E162CB437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0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IP_COVERFINALNEW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ionIP_Breaker2-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ionIP_Contact-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ionIP_Letter BG-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8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576000"/>
            <a:ext cx="10944000" cy="674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001" y="5906161"/>
            <a:ext cx="7130561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00" b="0">
                <a:solidFill>
                  <a:schemeClr val="accent6"/>
                </a:solidFill>
              </a:defRPr>
            </a:lvl1pPr>
            <a:lvl2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33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Footnote to go here, or delete the box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4000" y="1392000"/>
            <a:ext cx="10944000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1600" b="0" baseline="0">
                <a:solidFill>
                  <a:schemeClr val="accent3"/>
                </a:solidFill>
              </a:defRPr>
            </a:lvl1pPr>
            <a:lvl2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33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Label to go here, or delete the box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802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0" y="6354875"/>
            <a:ext cx="7127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gri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72000" tIns="36000" rIns="72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Clientgrid</a:t>
            </a:r>
            <a:r>
              <a:rPr lang="en-GB" dirty="0" smtClean="0"/>
              <a:t> image:</a:t>
            </a:r>
            <a:br>
              <a:rPr lang="en-GB" dirty="0" smtClean="0"/>
            </a:br>
            <a:r>
              <a:rPr lang="en-GB" dirty="0" smtClean="0"/>
              <a:t>Click on this box and paste in the image. Choose from a bank of images according to sector or theme. Alternatively, request a new one to be created by The Eye.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8143" y="5562600"/>
            <a:ext cx="780289" cy="7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72000" tIns="36000" rIns="72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this box and paste in the image and ‘Send to back’ on the Format tab. Delete box if no image wanted.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1524000"/>
            <a:ext cx="9144000" cy="1844037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667" y="4257356"/>
            <a:ext cx="9144000" cy="165576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Additional copy goes here, or delete the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8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72000" tIns="36000" rIns="72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this box and paste in the image and ‘Send to back’ on the Format tab. Delete box if no image wanted.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000" y="576000"/>
            <a:ext cx="9144000" cy="1844037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header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0" y="2640000"/>
            <a:ext cx="9144000" cy="165576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Add names of people presenting, date and location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9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000" y="2640001"/>
            <a:ext cx="10944000" cy="2887975"/>
          </a:xfrm>
        </p:spPr>
        <p:txBody>
          <a:bodyPr numCol="2" spcCol="288000">
            <a:noAutofit/>
          </a:bodyPr>
          <a:lstStyle>
            <a:lvl1pPr marL="457189" indent="-457189"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dirty="0" smtClean="0"/>
              <a:t>Content list in two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3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000" y="1600200"/>
            <a:ext cx="7089125" cy="3657600"/>
          </a:xfrm>
        </p:spPr>
        <p:txBody>
          <a:bodyPr anchor="ctr" anchorCtr="0"/>
          <a:lstStyle>
            <a:lvl1pPr marL="0" indent="0">
              <a:lnSpc>
                <a:spcPct val="85000"/>
              </a:lnSpc>
              <a:buNone/>
              <a:defRPr sz="3733" b="1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accent3"/>
                </a:solidFill>
              </a:defRPr>
            </a:lvl2pPr>
            <a:lvl3pPr>
              <a:defRPr sz="3733">
                <a:solidFill>
                  <a:schemeClr val="accent3"/>
                </a:solidFill>
              </a:defRPr>
            </a:lvl3pPr>
            <a:lvl4pPr>
              <a:defRPr sz="3733">
                <a:solidFill>
                  <a:schemeClr val="accent3"/>
                </a:solidFill>
              </a:defRPr>
            </a:lvl4pPr>
            <a:lvl5pPr>
              <a:defRPr sz="373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 smtClean="0"/>
              <a:t>Statement copy to go here. </a:t>
            </a:r>
            <a:br>
              <a:rPr lang="en-GB" dirty="0" smtClean="0"/>
            </a:br>
            <a:r>
              <a:rPr lang="en-GB" dirty="0" smtClean="0"/>
              <a:t>If you’re adding a title, change colour of that to white. Don’t add a blank row after title.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802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576000"/>
            <a:ext cx="10944000" cy="67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920000"/>
            <a:ext cx="10944000" cy="38443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4001" y="5906161"/>
            <a:ext cx="7130561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00" b="0">
                <a:solidFill>
                  <a:schemeClr val="accent6"/>
                </a:solidFill>
              </a:defRPr>
            </a:lvl1pPr>
            <a:lvl2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33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Footnote to go here, or delete the box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4000" y="1392000"/>
            <a:ext cx="10944000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1600" b="0" baseline="0">
                <a:solidFill>
                  <a:schemeClr val="accent3"/>
                </a:solidFill>
              </a:defRPr>
            </a:lvl1pPr>
            <a:lvl2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33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Label to go here, or delete the box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802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0" y="6354875"/>
            <a:ext cx="7127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ts3-0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929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0" y="6354875"/>
            <a:ext cx="7127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576000"/>
            <a:ext cx="10944000" cy="674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001" y="5906161"/>
            <a:ext cx="7130561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00" b="0">
                <a:solidFill>
                  <a:schemeClr val="accent6"/>
                </a:solidFill>
              </a:defRPr>
            </a:lvl1pPr>
            <a:lvl2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33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Footnote to go here, or delete the box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4000" y="1392000"/>
            <a:ext cx="10944000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1600" b="0" baseline="0">
                <a:solidFill>
                  <a:schemeClr val="accent3"/>
                </a:solidFill>
              </a:defRPr>
            </a:lvl1pPr>
            <a:lvl2pPr marL="0" indent="0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None/>
              <a:defRPr sz="933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Label to go here, or delete the box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802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0" y="6354875"/>
            <a:ext cx="7127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7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802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0" y="6354875"/>
            <a:ext cx="7127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8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019" y="304802"/>
            <a:ext cx="7112000" cy="1447799"/>
          </a:xfrm>
        </p:spPr>
        <p:txBody>
          <a:bodyPr anchor="ctr">
            <a:normAutofit/>
          </a:bodyPr>
          <a:lstStyle>
            <a:lvl1pPr>
              <a:defRPr sz="2800" baseline="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9" y="1752600"/>
            <a:ext cx="61976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11539684" y="6237459"/>
            <a:ext cx="454704" cy="606272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31C2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31C2B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2200" y="6354875"/>
            <a:ext cx="7127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8" y="5610247"/>
            <a:ext cx="780289" cy="780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576001"/>
            <a:ext cx="10944000" cy="674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002" y="5906161"/>
            <a:ext cx="7130561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240"/>
              </a:spcAft>
              <a:buNone/>
              <a:defRPr sz="810" b="0">
                <a:solidFill>
                  <a:schemeClr val="accent6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spcAft>
                <a:spcPts val="240"/>
              </a:spcAft>
              <a:buNone/>
              <a:defRPr sz="840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Footnote to go here, or delete the box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4000" y="1392000"/>
            <a:ext cx="10944000" cy="384000"/>
          </a:xfrm>
        </p:spPr>
        <p:txBody>
          <a:bodyPr numCol="2" spcCol="288000" anchor="b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240"/>
              </a:spcAft>
              <a:buNone/>
              <a:defRPr sz="1440" b="0" baseline="0">
                <a:solidFill>
                  <a:schemeClr val="accent3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spcAft>
                <a:spcPts val="240"/>
              </a:spcAft>
              <a:buNone/>
              <a:defRPr sz="840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Label to go here, or delete the box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38027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810"/>
            </a:lvl1pPr>
          </a:lstStyle>
          <a:p>
            <a:pPr defTabSz="548640"/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ionIP_Insight1-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7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  <p:pic>
        <p:nvPicPr>
          <p:cNvPr id="7" name="Picture 6" descr="EducationIP_Stat1-1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ucationIP_Stat2-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ducationIP_Insight2-0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006" y="5610246"/>
            <a:ext cx="780289" cy="7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IP_Insight3_NEW-1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gh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ucationIP_Insight3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576000"/>
            <a:ext cx="10944000" cy="12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Keep title to a maximum of what fits on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920000"/>
            <a:ext cx="1094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92997" y="643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8600" y="643200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9" r:id="rId9"/>
    <p:sldLayoutId id="2147483688" r:id="rId10"/>
    <p:sldLayoutId id="2147483689" r:id="rId11"/>
    <p:sldLayoutId id="2147483690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i="0" kern="1200" baseline="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7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66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755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576000"/>
            <a:ext cx="10944000" cy="12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Keep title to a maximum of what fits on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920000"/>
            <a:ext cx="1094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92997" y="643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31C2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8600" y="6432000"/>
            <a:ext cx="2774800" cy="288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n-GB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5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i="0" kern="1200" baseline="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7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66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755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weede@edelman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3612850" y="4664149"/>
            <a:ext cx="6338909" cy="481744"/>
          </a:xfrm>
          <a:prstGeom prst="parallelogram">
            <a:avLst>
              <a:gd name="adj" fmla="val 1090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28784" y="4739997"/>
            <a:ext cx="5454650" cy="3016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 Roadmap for Higher Education Leaders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3" name="Picture 12" descr="EducationIP_Logo_Big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097" y="2455230"/>
            <a:ext cx="6045269" cy="19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356100" y="1296988"/>
            <a:ext cx="3219450" cy="485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 smtClean="0">
                <a:solidFill>
                  <a:srgbClr val="FFFFFF"/>
                </a:solidFill>
                <a:latin typeface="Trebuchet MS"/>
                <a:cs typeface="Trebuchet MS"/>
              </a:rPr>
              <a:t>INSIGHT: </a:t>
            </a:r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THREE</a:t>
            </a:r>
            <a:endParaRPr lang="en-US" sz="3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38447" y="2603132"/>
            <a:ext cx="6691298" cy="1655763"/>
          </a:xfrm>
          <a:prstGeom prst="rect">
            <a:avLst/>
          </a:prstGeom>
          <a:effectLst>
            <a:outerShdw blurRad="114300" dist="38100" dir="5400000" algn="tl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1A2B5B"/>
              </a:buClr>
            </a:pPr>
            <a:r>
              <a:rPr lang="en-US" sz="2800" dirty="0">
                <a:latin typeface="Trebuchet MS"/>
                <a:cs typeface="Trebuchet MS"/>
              </a:rPr>
              <a:t>Academics’ media preferences diverge greatly from the </a:t>
            </a:r>
            <a:r>
              <a:rPr lang="en-US" sz="2800" dirty="0" smtClean="0">
                <a:latin typeface="Trebuchet MS"/>
                <a:cs typeface="Trebuchet MS"/>
              </a:rPr>
              <a:t>public’s and should </a:t>
            </a:r>
            <a:r>
              <a:rPr lang="en-US" sz="2800" dirty="0">
                <a:latin typeface="Trebuchet MS"/>
                <a:cs typeface="Trebuchet MS"/>
              </a:rPr>
              <a:t>not be the sole driver of external university PR strategy.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chemeClr val="bg1"/>
                </a:solidFill>
                <a:latin typeface="Trebuchet MS"/>
                <a:cs typeface="Trebuchet MS"/>
              </a:rPr>
              <a:pPr/>
              <a:t>10</a:t>
            </a:fld>
            <a:endParaRPr lang="en-US" sz="1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51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0524" y="946423"/>
            <a:ext cx="10944000" cy="672000"/>
          </a:xfrm>
        </p:spPr>
        <p:txBody>
          <a:bodyPr/>
          <a:lstStyle/>
          <a:p>
            <a:r>
              <a:rPr lang="en-US" sz="1600" spc="200" dirty="0" smtClean="0">
                <a:solidFill>
                  <a:srgbClr val="F8AF33"/>
                </a:solidFill>
                <a:latin typeface="Trebuchet MS"/>
                <a:cs typeface="Trebuchet MS"/>
              </a:rPr>
              <a:t>MEDIA PREFERENCES: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/>
            </a:r>
            <a:b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The 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public listens to universities. They also rely on many sources for information about higher education.</a:t>
            </a:r>
            <a:endParaRPr lang="en-US" sz="2800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sp>
        <p:nvSpPr>
          <p:cNvPr id="31" name="Content Placeholder 4"/>
          <p:cNvSpPr>
            <a:spLocks noGrp="1"/>
          </p:cNvSpPr>
          <p:nvPr>
            <p:ph idx="15"/>
          </p:nvPr>
        </p:nvSpPr>
        <p:spPr>
          <a:xfrm>
            <a:off x="690524" y="1703902"/>
            <a:ext cx="10915568" cy="579423"/>
          </a:xfrm>
        </p:spPr>
        <p:txBody>
          <a:bodyPr numCol="1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accent2"/>
                </a:solidFill>
              </a:rPr>
              <a:t>Percent </a:t>
            </a:r>
            <a:r>
              <a:rPr lang="en-US" sz="1400" dirty="0" smtClean="0">
                <a:solidFill>
                  <a:schemeClr val="accent2"/>
                </a:solidFill>
              </a:rPr>
              <a:t>who use </a:t>
            </a:r>
            <a:r>
              <a:rPr lang="en-US" sz="1400" dirty="0">
                <a:solidFill>
                  <a:schemeClr val="accent2"/>
                </a:solidFill>
              </a:rPr>
              <a:t>the following sources of information when researching or reading about higher </a:t>
            </a:r>
            <a:r>
              <a:rPr lang="en-US" sz="1400" dirty="0" smtClean="0">
                <a:solidFill>
                  <a:schemeClr val="accent2"/>
                </a:solidFill>
              </a:rPr>
              <a:t>education,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accent2"/>
                </a:solidFill>
              </a:rPr>
              <a:t>r</a:t>
            </a:r>
            <a:r>
              <a:rPr lang="en-US" sz="1400" dirty="0" smtClean="0">
                <a:solidFill>
                  <a:schemeClr val="accent2"/>
                </a:solidFill>
              </a:rPr>
              <a:t>anked in order of importance for the General Population: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82966" y="6109338"/>
            <a:ext cx="7130561" cy="384000"/>
          </a:xfrm>
        </p:spPr>
        <p:txBody>
          <a:bodyPr numCol="1"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800" dirty="0"/>
              <a:t>Source: Edelman 2015 University Reputations and the </a:t>
            </a:r>
            <a:r>
              <a:rPr lang="en-GB" sz="800" dirty="0" smtClean="0"/>
              <a:t>Public</a:t>
            </a:r>
            <a:endParaRPr lang="en-US" sz="800" dirty="0" smtClean="0">
              <a:solidFill>
                <a:srgbClr val="1A2B5B"/>
              </a:solidFill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1A2B5B"/>
                </a:solidFill>
              </a:rPr>
              <a:t>Q41</a:t>
            </a:r>
            <a:r>
              <a:rPr lang="en-US" sz="800" dirty="0">
                <a:solidFill>
                  <a:srgbClr val="1A2B5B"/>
                </a:solidFill>
              </a:rPr>
              <a:t>. When researching or reading about higher education, which of the following sources of information would you use</a:t>
            </a:r>
            <a:r>
              <a:rPr lang="en-US" sz="800" dirty="0" smtClean="0">
                <a:solidFill>
                  <a:srgbClr val="1A2B5B"/>
                </a:solidFill>
              </a:rPr>
              <a:t>?</a:t>
            </a:r>
            <a:endParaRPr lang="en-GB" sz="800" dirty="0">
              <a:solidFill>
                <a:srgbClr val="1A2B5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524" y="2395897"/>
            <a:ext cx="178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8AF33"/>
                </a:solidFill>
              </a:rPr>
              <a:t>Direct Engagement</a:t>
            </a:r>
            <a:endParaRPr lang="en-US" sz="1400" dirty="0">
              <a:solidFill>
                <a:srgbClr val="F8A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823" y="2375704"/>
            <a:ext cx="2281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8AF33"/>
                </a:solidFill>
              </a:rPr>
              <a:t>External Engagement</a:t>
            </a:r>
            <a:endParaRPr lang="en-US" sz="1400" dirty="0">
              <a:solidFill>
                <a:srgbClr val="F8AF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50574" y="2471836"/>
            <a:ext cx="0" cy="3321750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46671996"/>
              </p:ext>
            </p:extLst>
          </p:nvPr>
        </p:nvGraphicFramePr>
        <p:xfrm>
          <a:off x="575734" y="2623801"/>
          <a:ext cx="11354132" cy="35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593832" y="2253122"/>
            <a:ext cx="5382839" cy="285550"/>
            <a:chOff x="6181086" y="1826031"/>
            <a:chExt cx="5644973" cy="285550"/>
          </a:xfrm>
        </p:grpSpPr>
        <p:sp>
          <p:nvSpPr>
            <p:cNvPr id="24" name="TextBox 23"/>
            <p:cNvSpPr txBox="1"/>
            <p:nvPr/>
          </p:nvSpPr>
          <p:spPr>
            <a:xfrm>
              <a:off x="6181086" y="1903832"/>
              <a:ext cx="157062" cy="1538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59809" y="1834582"/>
              <a:ext cx="1117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Academics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96437" y="1826031"/>
              <a:ext cx="191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General Population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09721" y="1903832"/>
              <a:ext cx="157062" cy="153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07933" y="1903832"/>
              <a:ext cx="157062" cy="15388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83138" y="1834582"/>
              <a:ext cx="1742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Informed Public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7484533" y="2806647"/>
            <a:ext cx="442628" cy="410686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977152" y="2970264"/>
            <a:ext cx="387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15058" y="2806647"/>
            <a:ext cx="1555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Academics go to their peers for information.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269867"/>
              </p:ext>
            </p:extLst>
          </p:nvPr>
        </p:nvGraphicFramePr>
        <p:xfrm>
          <a:off x="381000" y="2536550"/>
          <a:ext cx="11250266" cy="399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05975" y="6164117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Edelman 2015 University Reputations and the </a:t>
            </a:r>
            <a:r>
              <a:rPr lang="en-GB" sz="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800" dirty="0" smtClean="0">
              <a:solidFill>
                <a:srgbClr val="1A2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rgbClr val="1A2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Q41. When researching or reading about higher education, which of the following sources of information would you use?</a:t>
            </a:r>
            <a:endParaRPr lang="en-GB" sz="800" dirty="0">
              <a:solidFill>
                <a:srgbClr val="1A2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5"/>
          <p:cNvSpPr>
            <a:spLocks noGrp="1"/>
          </p:cNvSpPr>
          <p:nvPr>
            <p:ph type="title" idx="4294967295"/>
          </p:nvPr>
        </p:nvSpPr>
        <p:spPr>
          <a:xfrm>
            <a:off x="621511" y="1047249"/>
            <a:ext cx="10620323" cy="674161"/>
          </a:xfrm>
        </p:spPr>
        <p:txBody>
          <a:bodyPr/>
          <a:lstStyle/>
          <a:p>
            <a:r>
              <a:rPr lang="en-US" sz="1600" spc="200" dirty="0">
                <a:solidFill>
                  <a:srgbClr val="F8AF33"/>
                </a:solidFill>
                <a:latin typeface="Trebuchet MS"/>
                <a:cs typeface="Trebuchet MS"/>
              </a:rPr>
              <a:t>MEDIA PREFERENCES: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/>
            </a:r>
            <a:b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Online search is king. Social networks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a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re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b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ecoming important sources for higher education information,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e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specially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f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or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y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ounger audiences.</a:t>
            </a:r>
            <a:endParaRPr lang="en-US" sz="2800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4294967295"/>
          </p:nvPr>
        </p:nvSpPr>
        <p:spPr>
          <a:xfrm>
            <a:off x="621511" y="1842033"/>
            <a:ext cx="10932612" cy="371997"/>
          </a:xfrm>
        </p:spPr>
        <p:txBody>
          <a:bodyPr numCol="1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Percent who will use the following sources of information when researching or reading about higher education: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887" y="5833540"/>
            <a:ext cx="9668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Percent %</a:t>
            </a:r>
            <a:endParaRPr lang="en-US" sz="1200" b="1" i="1" dirty="0"/>
          </a:p>
        </p:txBody>
      </p:sp>
      <p:sp>
        <p:nvSpPr>
          <p:cNvPr id="17" name="Oval 16"/>
          <p:cNvSpPr/>
          <p:nvPr/>
        </p:nvSpPr>
        <p:spPr>
          <a:xfrm>
            <a:off x="6360789" y="3569597"/>
            <a:ext cx="297589" cy="301074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75847" y="2179308"/>
            <a:ext cx="5555419" cy="276999"/>
            <a:chOff x="6007105" y="2398581"/>
            <a:chExt cx="5555419" cy="276999"/>
          </a:xfrm>
        </p:grpSpPr>
        <p:sp>
          <p:nvSpPr>
            <p:cNvPr id="21" name="TextBox 20"/>
            <p:cNvSpPr txBox="1"/>
            <p:nvPr/>
          </p:nvSpPr>
          <p:spPr>
            <a:xfrm>
              <a:off x="6007105" y="2445640"/>
              <a:ext cx="182880" cy="18288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4396" y="2398581"/>
              <a:ext cx="1202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Generation Z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72609" y="2398581"/>
              <a:ext cx="1442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Generation 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17153" y="2445640"/>
              <a:ext cx="182880" cy="18288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35409" y="2445640"/>
              <a:ext cx="182880" cy="18288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32173" y="2398581"/>
              <a:ext cx="1223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Generation 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65069" y="2445640"/>
              <a:ext cx="182880" cy="18288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79952" y="2398581"/>
              <a:ext cx="88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Boomers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6158502" y="3382491"/>
            <a:ext cx="297589" cy="301074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13656" y="2164520"/>
            <a:ext cx="0" cy="3449933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887" y="2184713"/>
            <a:ext cx="178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Direct Engagement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8250" y="2164520"/>
            <a:ext cx="2281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External Engagement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rgbClr val="1B6FB6"/>
                </a:solidFill>
                <a:latin typeface="Trebuchet MS"/>
                <a:cs typeface="Trebuchet MS"/>
              </a:rPr>
              <a:pPr/>
              <a:t>12</a:t>
            </a:fld>
            <a:endParaRPr lang="en-US" sz="1000" b="1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82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76966" y="944943"/>
            <a:ext cx="10572636" cy="949910"/>
          </a:xfrm>
        </p:spPr>
        <p:txBody>
          <a:bodyPr/>
          <a:lstStyle/>
          <a:p>
            <a:r>
              <a:rPr lang="en-US" sz="1600" spc="200" dirty="0">
                <a:solidFill>
                  <a:srgbClr val="F8AF33"/>
                </a:solidFill>
                <a:latin typeface="Trebuchet MS"/>
                <a:cs typeface="Trebuchet MS"/>
              </a:rPr>
              <a:t>MEDIA PREFERENCES: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/>
            </a:r>
            <a:b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External audiences—</a:t>
            </a:r>
            <a:r>
              <a:rPr lang="en-US" sz="2800" b="0" i="1" dirty="0">
                <a:solidFill>
                  <a:srgbClr val="1B6FB6"/>
                </a:solidFill>
                <a:latin typeface="Trebuchet MS"/>
                <a:cs typeface="Trebuchet MS"/>
              </a:rPr>
              <a:t>e</a:t>
            </a:r>
            <a:r>
              <a:rPr lang="en-US" sz="2800" b="0" i="1" dirty="0" smtClean="0">
                <a:solidFill>
                  <a:srgbClr val="1B6FB6"/>
                </a:solidFill>
                <a:latin typeface="Trebuchet MS"/>
                <a:cs typeface="Trebuchet MS"/>
              </a:rPr>
              <a:t>specially </a:t>
            </a:r>
            <a:r>
              <a:rPr lang="en-US" sz="2800" b="0" i="1" dirty="0">
                <a:solidFill>
                  <a:srgbClr val="1B6FB6"/>
                </a:solidFill>
                <a:latin typeface="Trebuchet MS"/>
                <a:cs typeface="Trebuchet MS"/>
              </a:rPr>
              <a:t>y</a:t>
            </a:r>
            <a:r>
              <a:rPr lang="en-US" sz="2800" b="0" i="1" dirty="0" smtClean="0">
                <a:solidFill>
                  <a:srgbClr val="1B6FB6"/>
                </a:solidFill>
                <a:latin typeface="Trebuchet MS"/>
                <a:cs typeface="Trebuchet MS"/>
              </a:rPr>
              <a:t>ounger </a:t>
            </a:r>
            <a:r>
              <a:rPr lang="en-US" sz="2800" b="0" i="1" dirty="0">
                <a:solidFill>
                  <a:srgbClr val="1B6FB6"/>
                </a:solidFill>
                <a:latin typeface="Trebuchet MS"/>
                <a:cs typeface="Trebuchet MS"/>
              </a:rPr>
              <a:t>a</a:t>
            </a:r>
            <a:r>
              <a:rPr lang="en-US" sz="2800" b="0" i="1" dirty="0" smtClean="0">
                <a:solidFill>
                  <a:srgbClr val="1B6FB6"/>
                </a:solidFill>
                <a:latin typeface="Trebuchet MS"/>
                <a:cs typeface="Trebuchet MS"/>
              </a:rPr>
              <a:t>udiences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—are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u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sing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s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ocial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n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etworks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f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ar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m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ore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t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han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a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cademics are.</a:t>
            </a:r>
            <a:b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The 40-point gap is where some issues can turn into crises. </a:t>
            </a:r>
            <a:endParaRPr lang="en-US" sz="2800" u="sng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sp>
        <p:nvSpPr>
          <p:cNvPr id="35" name="Content Placeholder 27"/>
          <p:cNvSpPr txBox="1">
            <a:spLocks/>
          </p:cNvSpPr>
          <p:nvPr/>
        </p:nvSpPr>
        <p:spPr>
          <a:xfrm>
            <a:off x="576966" y="2216885"/>
            <a:ext cx="10962143" cy="384001"/>
          </a:xfrm>
          <a:prstGeom prst="rect">
            <a:avLst/>
          </a:prstGeom>
        </p:spPr>
        <p:txBody>
          <a:bodyPr vert="horz" lIns="0" tIns="0" rIns="0" bIns="0" numCol="1" spcCol="288000" rtlCol="0" anchor="t">
            <a:normAutofit/>
          </a:bodyPr>
          <a:lstStyle>
            <a:lvl1pPr marL="0" indent="0" algn="l" defTabSz="914377" rtl="0" eaLnBrk="1" latinLnBrk="0" hangingPunct="1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1600" b="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933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accent2"/>
                </a:solidFill>
              </a:rPr>
              <a:t>Percent who </a:t>
            </a:r>
            <a:r>
              <a:rPr lang="en-US" sz="1400" dirty="0" smtClean="0">
                <a:solidFill>
                  <a:schemeClr val="accent2"/>
                </a:solidFill>
              </a:rPr>
              <a:t>regularly use social networks for news and information:</a:t>
            </a:r>
            <a:endParaRPr 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48184"/>
              </p:ext>
            </p:extLst>
          </p:nvPr>
        </p:nvGraphicFramePr>
        <p:xfrm>
          <a:off x="1040137" y="2257078"/>
          <a:ext cx="10565117" cy="38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28081" y="5983998"/>
            <a:ext cx="10663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Edelman 2015 University Reputations and the </a:t>
            </a:r>
            <a:r>
              <a:rPr lang="en-GB" sz="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800" dirty="0" smtClean="0">
              <a:solidFill>
                <a:srgbClr val="1A2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rgbClr val="1A2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Q40</a:t>
            </a:r>
            <a:r>
              <a:rPr lang="en-US" sz="800" dirty="0">
                <a:solidFill>
                  <a:srgbClr val="1A2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Which of the following media sources do you use regularly for news and information?</a:t>
            </a:r>
            <a:endParaRPr lang="en-GB" sz="800" dirty="0">
              <a:solidFill>
                <a:srgbClr val="1A2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8628" y="2966694"/>
            <a:ext cx="818666" cy="774553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85172" y="2886336"/>
            <a:ext cx="818666" cy="774553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8"/>
          <p:cNvSpPr txBox="1"/>
          <p:nvPr/>
        </p:nvSpPr>
        <p:spPr>
          <a:xfrm>
            <a:off x="7271600" y="4491056"/>
            <a:ext cx="52599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+38</a:t>
            </a:r>
            <a:endParaRPr lang="en-US" sz="2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2924616" y="4491055"/>
            <a:ext cx="52599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+27</a:t>
            </a:r>
            <a:endParaRPr lang="en-US" sz="2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38"/>
          <p:cNvSpPr txBox="1"/>
          <p:nvPr/>
        </p:nvSpPr>
        <p:spPr>
          <a:xfrm>
            <a:off x="4373802" y="4491055"/>
            <a:ext cx="52599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+31</a:t>
            </a:r>
            <a:endParaRPr lang="en-US" sz="2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8696421" y="4497546"/>
            <a:ext cx="52599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+17</a:t>
            </a:r>
            <a:endParaRPr lang="en-US" sz="2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TextBox 38"/>
          <p:cNvSpPr txBox="1"/>
          <p:nvPr/>
        </p:nvSpPr>
        <p:spPr>
          <a:xfrm>
            <a:off x="10169398" y="4520663"/>
            <a:ext cx="52599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+17</a:t>
            </a:r>
            <a:endParaRPr lang="en-US" sz="2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48699" y="4050202"/>
            <a:ext cx="818666" cy="774553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89468" y="2702589"/>
            <a:ext cx="0" cy="3184621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rgbClr val="1B6FB6"/>
                </a:solidFill>
                <a:latin typeface="Trebuchet MS"/>
                <a:cs typeface="Trebuchet MS"/>
              </a:rPr>
              <a:pPr/>
              <a:t>13</a:t>
            </a:fld>
            <a:endParaRPr lang="en-US" sz="1000" b="1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23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99143" y="2173398"/>
          <a:ext cx="11180309" cy="399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82503" y="598570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131C2B"/>
                </a:solidFill>
                <a:cs typeface="Arial" panose="020B0604020202020204" pitchFamily="34" charset="0"/>
              </a:rPr>
              <a:t>Source: Edelman 2015 University Reputations and the </a:t>
            </a:r>
            <a:r>
              <a:rPr lang="en-GB" sz="900" dirty="0" smtClean="0">
                <a:solidFill>
                  <a:srgbClr val="131C2B"/>
                </a:solidFill>
                <a:cs typeface="Arial" panose="020B0604020202020204" pitchFamily="34" charset="0"/>
              </a:rPr>
              <a:t>Public</a:t>
            </a:r>
            <a:endParaRPr lang="en-US" sz="900" dirty="0" smtClean="0">
              <a:solidFill>
                <a:srgbClr val="1A2B5B"/>
              </a:solidFill>
              <a:cs typeface="Arial" panose="020B0604020202020204" pitchFamily="34" charset="0"/>
            </a:endParaRPr>
          </a:p>
          <a:p>
            <a:r>
              <a:rPr lang="en-US" sz="900" dirty="0" smtClean="0">
                <a:solidFill>
                  <a:srgbClr val="1A2B5B"/>
                </a:solidFill>
                <a:cs typeface="Arial" panose="020B0604020202020204" pitchFamily="34" charset="0"/>
              </a:rPr>
              <a:t>Q39. Which of the following online social networks do you participate in?</a:t>
            </a:r>
            <a:endParaRPr lang="en-US" sz="900" dirty="0">
              <a:solidFill>
                <a:srgbClr val="1A2B5B"/>
              </a:solidFill>
              <a:cs typeface="Arial" panose="020B0604020202020204" pitchFamily="34" charset="0"/>
            </a:endParaRPr>
          </a:p>
        </p:txBody>
      </p:sp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662110" y="779333"/>
            <a:ext cx="10620323" cy="674161"/>
          </a:xfrm>
        </p:spPr>
        <p:txBody>
          <a:bodyPr/>
          <a:lstStyle/>
          <a:p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Instagram And Twitter are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i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mportant </a:t>
            </a:r>
            <a:b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for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r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eaching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y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ounger </a:t>
            </a:r>
            <a:r>
              <a:rPr lang="en-US" sz="2800" dirty="0">
                <a:solidFill>
                  <a:srgbClr val="1B6FB6"/>
                </a:solidFill>
                <a:latin typeface="Trebuchet MS"/>
                <a:cs typeface="Trebuchet MS"/>
              </a:rPr>
              <a:t>a</a:t>
            </a:r>
            <a:r>
              <a:rPr lang="en-US" sz="2800" dirty="0" smtClean="0">
                <a:solidFill>
                  <a:srgbClr val="1B6FB6"/>
                </a:solidFill>
                <a:latin typeface="Trebuchet MS"/>
                <a:cs typeface="Trebuchet MS"/>
              </a:rPr>
              <a:t>udiences</a:t>
            </a:r>
            <a:endParaRPr lang="en-US" sz="2800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5"/>
          </p:nvPr>
        </p:nvSpPr>
        <p:spPr>
          <a:xfrm>
            <a:off x="666750" y="1630318"/>
            <a:ext cx="10944000" cy="371997"/>
          </a:xfrm>
        </p:spPr>
        <p:txBody>
          <a:bodyPr numCol="1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Percent who participate in the following online social networks: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50805" y="3138228"/>
            <a:ext cx="365760" cy="36576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22764" y="3524241"/>
            <a:ext cx="365760" cy="36576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07477" y="3410337"/>
            <a:ext cx="365760" cy="36576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14662" y="3494497"/>
            <a:ext cx="365760" cy="36576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5963" y="2398581"/>
            <a:ext cx="5555419" cy="276999"/>
            <a:chOff x="6007105" y="2398581"/>
            <a:chExt cx="5555419" cy="276999"/>
          </a:xfrm>
        </p:grpSpPr>
        <p:sp>
          <p:nvSpPr>
            <p:cNvPr id="22" name="TextBox 21"/>
            <p:cNvSpPr txBox="1"/>
            <p:nvPr/>
          </p:nvSpPr>
          <p:spPr>
            <a:xfrm>
              <a:off x="6007105" y="2445640"/>
              <a:ext cx="182880" cy="18288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4396" y="2398581"/>
              <a:ext cx="1202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Generation Z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2609" y="2398581"/>
              <a:ext cx="1442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Generation 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17153" y="2445640"/>
              <a:ext cx="182880" cy="18288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35409" y="2445640"/>
              <a:ext cx="182880" cy="18288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32173" y="2398581"/>
              <a:ext cx="1223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Generation 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65069" y="2445640"/>
              <a:ext cx="182880" cy="18288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endParaRPr 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79952" y="2398581"/>
              <a:ext cx="88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Boomers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199" y="1974636"/>
            <a:ext cx="97101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chemeClr val="bg1"/>
                </a:solidFill>
              </a:rPr>
              <a:t>Historically the public has trusted universities to act in society’s best interest. </a:t>
            </a:r>
            <a:r>
              <a:rPr lang="en-US" sz="2200" dirty="0">
                <a:solidFill>
                  <a:schemeClr val="bg1"/>
                </a:solidFill>
              </a:rPr>
              <a:t>But that </a:t>
            </a:r>
            <a:r>
              <a:rPr lang="en-US" sz="2200" b="1" dirty="0">
                <a:solidFill>
                  <a:schemeClr val="accent1"/>
                </a:solidFill>
              </a:rPr>
              <a:t>trust is fraying. 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2200" b="1" dirty="0" smtClean="0">
                <a:solidFill>
                  <a:schemeClr val="accent1"/>
                </a:solidFill>
              </a:rPr>
              <a:t>Overlooking </a:t>
            </a:r>
            <a:r>
              <a:rPr lang="en-US" sz="2200" b="1" dirty="0">
                <a:solidFill>
                  <a:schemeClr val="accent1"/>
                </a:solidFill>
              </a:rPr>
              <a:t>the public’s point of view </a:t>
            </a:r>
            <a:r>
              <a:rPr lang="en-US" sz="2200" b="1" dirty="0" smtClean="0">
                <a:solidFill>
                  <a:schemeClr val="accent1"/>
                </a:solidFill>
              </a:rPr>
              <a:t>can put your institution </a:t>
            </a:r>
            <a:r>
              <a:rPr lang="en-US" sz="2200" b="1" dirty="0">
                <a:solidFill>
                  <a:schemeClr val="accent1"/>
                </a:solidFill>
              </a:rPr>
              <a:t>at </a:t>
            </a:r>
            <a:r>
              <a:rPr lang="en-US" sz="2200" b="1" dirty="0" smtClean="0">
                <a:solidFill>
                  <a:schemeClr val="accent1"/>
                </a:solidFill>
              </a:rPr>
              <a:t>risk</a:t>
            </a:r>
            <a:r>
              <a:rPr lang="en-US" sz="2200" dirty="0">
                <a:solidFill>
                  <a:schemeClr val="accent1"/>
                </a:solidFill>
              </a:rPr>
              <a:t>.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</a:t>
            </a:r>
            <a:r>
              <a:rPr lang="en-US" sz="2200" dirty="0" smtClean="0">
                <a:solidFill>
                  <a:schemeClr val="bg1"/>
                </a:solidFill>
              </a:rPr>
              <a:t>nrollment</a:t>
            </a:r>
            <a:r>
              <a:rPr lang="en-US" sz="2200" dirty="0">
                <a:solidFill>
                  <a:schemeClr val="bg1"/>
                </a:solidFill>
              </a:rPr>
              <a:t>, tuition and tax-payer funding </a:t>
            </a:r>
            <a:r>
              <a:rPr lang="en-US" sz="2200" dirty="0" smtClean="0">
                <a:solidFill>
                  <a:schemeClr val="bg1"/>
                </a:solidFill>
              </a:rPr>
              <a:t>are </a:t>
            </a:r>
            <a:r>
              <a:rPr lang="en-US" sz="2200" dirty="0">
                <a:solidFill>
                  <a:schemeClr val="bg1"/>
                </a:solidFill>
              </a:rPr>
              <a:t>at stake. </a:t>
            </a:r>
            <a:endParaRPr lang="en-US" sz="22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chemeClr val="bg1"/>
                </a:solidFill>
              </a:rPr>
              <a:t>In order to better engage with the public, </a:t>
            </a:r>
            <a:r>
              <a:rPr lang="en-US" sz="2200" b="1" dirty="0" smtClean="0">
                <a:solidFill>
                  <a:schemeClr val="accent1"/>
                </a:solidFill>
              </a:rPr>
              <a:t>you need to go where they are.</a:t>
            </a:r>
            <a:r>
              <a:rPr lang="en-US" sz="2200" dirty="0" smtClean="0">
                <a:solidFill>
                  <a:schemeClr val="bg1"/>
                </a:solidFill>
              </a:rPr>
              <a:t> For students, that is social media. 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2200" dirty="0" smtClean="0">
                <a:solidFill>
                  <a:schemeClr val="bg1"/>
                </a:solidFill>
              </a:rPr>
              <a:t>It is critical to </a:t>
            </a:r>
            <a:r>
              <a:rPr lang="en-US" sz="2200" b="1" dirty="0" smtClean="0">
                <a:solidFill>
                  <a:schemeClr val="accent1"/>
                </a:solidFill>
              </a:rPr>
              <a:t>empower your social media teams to </a:t>
            </a:r>
            <a:r>
              <a:rPr lang="en-US" sz="2200" b="1" i="1" dirty="0" smtClean="0">
                <a:solidFill>
                  <a:schemeClr val="accent1"/>
                </a:solidFill>
              </a:rPr>
              <a:t>listen</a:t>
            </a:r>
            <a:r>
              <a:rPr lang="en-US" sz="2200" b="1" dirty="0" smtClean="0">
                <a:solidFill>
                  <a:schemeClr val="accent1"/>
                </a:solidFill>
              </a:rPr>
              <a:t> and you must respond to issues early</a:t>
            </a:r>
            <a:r>
              <a:rPr lang="en-US" sz="2200" dirty="0" smtClean="0">
                <a:solidFill>
                  <a:schemeClr val="bg1"/>
                </a:solidFill>
              </a:rPr>
              <a:t>.  </a:t>
            </a:r>
          </a:p>
          <a:p>
            <a:pPr>
              <a:spcBef>
                <a:spcPts val="0"/>
              </a:spcBef>
              <a:spcAft>
                <a:spcPts val="3500"/>
              </a:spcAft>
              <a:buClr>
                <a:schemeClr val="bg1"/>
              </a:buClr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820238" y="721397"/>
            <a:ext cx="3657600" cy="59084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7747" y="791737"/>
            <a:ext cx="217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TAKEAWAYS: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46700" y="2365375"/>
            <a:ext cx="6137275" cy="3844925"/>
          </a:xfrm>
          <a:effectLst>
            <a:outerShdw blurRad="114300" dist="38100" dir="5400000" algn="tl" rotWithShape="0">
              <a:schemeClr val="accent2"/>
            </a:outerShdw>
          </a:effectLst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For more information, please contact: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Julia </a:t>
            </a:r>
            <a:r>
              <a:rPr lang="en-US" sz="28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Weede</a:t>
            </a:r>
            <a:endParaRPr lang="en-US" sz="28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Executive Vice President, Edelman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Education Sector Lead</a:t>
            </a:r>
          </a:p>
          <a:p>
            <a:r>
              <a:rPr lang="en-US" sz="2000" dirty="0" smtClean="0">
                <a:hlinkClick r:id="rId3"/>
              </a:rPr>
              <a:t>julia.weede@edelman.com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(317) 664-5360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rgbClr val="1B6FB6"/>
                </a:solidFill>
                <a:latin typeface="Trebuchet MS"/>
                <a:cs typeface="Trebuchet MS"/>
              </a:rPr>
              <a:pPr/>
              <a:t>16</a:t>
            </a:fld>
            <a:endParaRPr lang="en-US" sz="1000" b="1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7982" y="1296690"/>
            <a:ext cx="3220449" cy="4855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latin typeface="Trebuchet MS"/>
                <a:cs typeface="Trebuchet MS"/>
              </a:rPr>
              <a:t>Contact</a:t>
            </a:r>
            <a:endParaRPr lang="en-US" sz="3200" dirty="0"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2670" y="5502414"/>
            <a:ext cx="6971046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Link to </a:t>
            </a:r>
            <a:r>
              <a:rPr lang="en-US" sz="2000" b="1" dirty="0" smtClean="0">
                <a:solidFill>
                  <a:schemeClr val="bg1"/>
                </a:solidFill>
              </a:rPr>
              <a:t>full </a:t>
            </a:r>
            <a:r>
              <a:rPr lang="en-US" sz="2000" b="1" dirty="0">
                <a:solidFill>
                  <a:schemeClr val="bg1"/>
                </a:solidFill>
              </a:rPr>
              <a:t>University Reputation </a:t>
            </a:r>
            <a:r>
              <a:rPr lang="en-US" sz="2000" b="1" dirty="0" smtClean="0">
                <a:solidFill>
                  <a:schemeClr val="bg1"/>
                </a:solidFill>
              </a:rPr>
              <a:t>study: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3"/>
                </a:solidFill>
              </a:rPr>
              <a:t>Edelman.com/education</a:t>
            </a:r>
          </a:p>
        </p:txBody>
      </p:sp>
    </p:spTree>
    <p:extLst>
      <p:ext uri="{BB962C8B-B14F-4D97-AF65-F5344CB8AC3E}">
        <p14:creationId xmlns:p14="http://schemas.microsoft.com/office/powerpoint/2010/main" val="16705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240" y="362277"/>
            <a:ext cx="10944225" cy="6731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/>
                </a:solidFill>
                <a:latin typeface="Trebuchet MS"/>
                <a:cs typeface="Trebuchet MS"/>
              </a:rPr>
              <a:t>Methodology</a:t>
            </a:r>
            <a:endParaRPr lang="en-US" sz="28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3857" y="5564188"/>
            <a:ext cx="9534525" cy="731837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accent4"/>
                </a:solidFill>
                <a:latin typeface="Trebuchet MS"/>
                <a:cs typeface="Trebuchet MS"/>
              </a:rPr>
              <a:t>Timing  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The online survey took place between </a:t>
            </a:r>
            <a:r>
              <a:rPr lang="en-US" sz="1400" b="1" dirty="0" smtClean="0">
                <a:solidFill>
                  <a:schemeClr val="accent2"/>
                </a:solidFill>
              </a:rPr>
              <a:t>October 19-22, 2015.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Icon_Objec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441489"/>
            <a:ext cx="1063022" cy="1063022"/>
          </a:xfrm>
          <a:prstGeom prst="rect">
            <a:avLst/>
          </a:prstGeom>
        </p:spPr>
      </p:pic>
      <p:pic>
        <p:nvPicPr>
          <p:cNvPr id="6" name="Picture 5" descr="Icon_Audien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3" y="3305225"/>
            <a:ext cx="973253" cy="973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3857" y="1179283"/>
            <a:ext cx="9244920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dirty="0">
                <a:solidFill>
                  <a:srgbClr val="1B6FB6"/>
                </a:solidFill>
                <a:latin typeface="Trebuchet MS"/>
                <a:cs typeface="Trebuchet MS"/>
              </a:rPr>
              <a:t>Objective </a:t>
            </a:r>
          </a:p>
          <a:p>
            <a:pPr>
              <a:spcAft>
                <a:spcPts val="500"/>
              </a:spcAft>
            </a:pPr>
            <a:r>
              <a:rPr lang="en-US" sz="1400" dirty="0">
                <a:solidFill>
                  <a:srgbClr val="1A2B5B"/>
                </a:solidFill>
              </a:rPr>
              <a:t>To </a:t>
            </a:r>
            <a:r>
              <a:rPr lang="en-US" sz="1400" b="1" dirty="0">
                <a:solidFill>
                  <a:srgbClr val="1A2B5B"/>
                </a:solidFill>
              </a:rPr>
              <a:t>understand how the U.S. public evaluates the reputations of higher education institutions</a:t>
            </a:r>
            <a:r>
              <a:rPr lang="en-US" sz="1400" dirty="0">
                <a:solidFill>
                  <a:srgbClr val="1A2B5B"/>
                </a:solidFill>
              </a:rPr>
              <a:t>, and </a:t>
            </a:r>
            <a:r>
              <a:rPr lang="en-US" sz="1400" b="1" dirty="0">
                <a:solidFill>
                  <a:srgbClr val="1A2B5B"/>
                </a:solidFill>
              </a:rPr>
              <a:t>how these reputational drivers vary across socio-economic and generational groups</a:t>
            </a:r>
            <a:r>
              <a:rPr lang="en-US" sz="1400" dirty="0">
                <a:solidFill>
                  <a:srgbClr val="1A2B5B"/>
                </a:solidFill>
              </a:rPr>
              <a:t>. </a:t>
            </a:r>
          </a:p>
          <a:p>
            <a:pPr>
              <a:spcAft>
                <a:spcPts val="500"/>
              </a:spcAft>
            </a:pPr>
            <a:r>
              <a:rPr lang="en-US" sz="1400" dirty="0">
                <a:solidFill>
                  <a:srgbClr val="1A2B5B"/>
                </a:solidFill>
              </a:rPr>
              <a:t>The research investigates both the stated and the derived importance of a series of reputational attributes by first asking for stated opinion, and then comparing that opinion against the attributes of a set of actual universities to determine their derived importance</a:t>
            </a:r>
            <a:r>
              <a:rPr lang="en-US" sz="1400" dirty="0" smtClean="0">
                <a:solidFill>
                  <a:srgbClr val="1A2B5B"/>
                </a:solidFill>
              </a:rPr>
              <a:t>.</a:t>
            </a:r>
            <a:endParaRPr lang="en-US" sz="1400" dirty="0">
              <a:solidFill>
                <a:srgbClr val="1A2B5B"/>
              </a:solidFill>
            </a:endParaRPr>
          </a:p>
          <a:p>
            <a:endParaRPr lang="en-US" sz="1400" dirty="0">
              <a:solidFill>
                <a:srgbClr val="131C2B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7700" y="2884711"/>
            <a:ext cx="10901363" cy="0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3857" y="2993570"/>
            <a:ext cx="94263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dirty="0" smtClean="0">
                <a:solidFill>
                  <a:srgbClr val="1B6FB6"/>
                </a:solidFill>
                <a:latin typeface="Trebuchet MS"/>
                <a:cs typeface="Trebuchet MS"/>
              </a:rPr>
              <a:t>Audiences  </a:t>
            </a:r>
            <a:endParaRPr lang="en-US" sz="1600" b="1" dirty="0">
              <a:solidFill>
                <a:srgbClr val="1B6FB6"/>
              </a:solidFill>
              <a:latin typeface="Trebuchet MS"/>
              <a:cs typeface="Trebuchet MS"/>
            </a:endParaRPr>
          </a:p>
          <a:p>
            <a:pPr marL="236538" indent="-2365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2B5B"/>
                </a:solidFill>
              </a:rPr>
              <a:t>General Population </a:t>
            </a:r>
            <a:r>
              <a:rPr lang="en-US" sz="1400" dirty="0">
                <a:solidFill>
                  <a:srgbClr val="1A2B5B"/>
                </a:solidFill>
              </a:rPr>
              <a:t>-- a sample of 2,001 U.S. general public were interviewed and selected to be representative against U.S. Census data by region, age (16-64), gender and ethnicity. </a:t>
            </a:r>
            <a:r>
              <a:rPr lang="en-US" sz="1400" dirty="0" smtClean="0">
                <a:solidFill>
                  <a:srgbClr val="1A2B5B"/>
                </a:solidFill>
              </a:rPr>
              <a:t>A </a:t>
            </a:r>
            <a:r>
              <a:rPr lang="en-US" sz="1400" dirty="0">
                <a:solidFill>
                  <a:srgbClr val="1A2B5B"/>
                </a:solidFill>
              </a:rPr>
              <a:t>result of 50% is +/- 2.2% at 95% confidence </a:t>
            </a:r>
            <a:r>
              <a:rPr lang="en-US" sz="1400" dirty="0" smtClean="0">
                <a:solidFill>
                  <a:srgbClr val="1A2B5B"/>
                </a:solidFill>
              </a:rPr>
              <a:t>level.</a:t>
            </a:r>
            <a:endParaRPr lang="en-US" sz="1400" dirty="0">
              <a:solidFill>
                <a:srgbClr val="1A2B5B"/>
              </a:solidFill>
            </a:endParaRPr>
          </a:p>
          <a:p>
            <a:pPr marL="236538" indent="-2365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2B5B"/>
                </a:solidFill>
              </a:rPr>
              <a:t>Informed Public </a:t>
            </a:r>
            <a:r>
              <a:rPr lang="en-US" sz="1400" dirty="0">
                <a:solidFill>
                  <a:srgbClr val="1A2B5B"/>
                </a:solidFill>
              </a:rPr>
              <a:t>– </a:t>
            </a:r>
            <a:r>
              <a:rPr lang="en-US" sz="1400" dirty="0" smtClean="0">
                <a:solidFill>
                  <a:srgbClr val="1A2B5B"/>
                </a:solidFill>
              </a:rPr>
              <a:t>U.S. citizens aged 25-63, working and degree educated, on upper quartile income who engage frequently with top-tier media and have an interest in public policy.</a:t>
            </a:r>
            <a:endParaRPr lang="en-US" sz="1400" dirty="0">
              <a:solidFill>
                <a:srgbClr val="1A2B5B"/>
              </a:solidFill>
            </a:endParaRPr>
          </a:p>
          <a:p>
            <a:pPr marL="236538" indent="-23653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2B5B"/>
                </a:solidFill>
              </a:rPr>
              <a:t>Academics</a:t>
            </a:r>
            <a:r>
              <a:rPr lang="en-US" sz="1400" dirty="0">
                <a:solidFill>
                  <a:srgbClr val="1A2B5B"/>
                </a:solidFill>
              </a:rPr>
              <a:t> – a secondary sample of 100 academics from four-year higher education </a:t>
            </a:r>
            <a:r>
              <a:rPr lang="en-US" sz="1400" dirty="0" smtClean="0">
                <a:solidFill>
                  <a:srgbClr val="1A2B5B"/>
                </a:solidFill>
              </a:rPr>
              <a:t>institutions</a:t>
            </a:r>
            <a:r>
              <a:rPr lang="en-US" sz="1400" dirty="0">
                <a:solidFill>
                  <a:srgbClr val="1A2B5B"/>
                </a:solidFill>
              </a:rPr>
              <a:t>. </a:t>
            </a:r>
            <a:r>
              <a:rPr lang="en-US" sz="1400" dirty="0" smtClean="0">
                <a:solidFill>
                  <a:srgbClr val="1A2B5B"/>
                </a:solidFill>
              </a:rPr>
              <a:t>A </a:t>
            </a:r>
            <a:r>
              <a:rPr lang="en-US" sz="1400" dirty="0">
                <a:solidFill>
                  <a:srgbClr val="1A2B5B"/>
                </a:solidFill>
              </a:rPr>
              <a:t>result of 50% is +/-9.8% at 95% confidence level</a:t>
            </a:r>
            <a:r>
              <a:rPr lang="en-US" sz="1400" dirty="0" smtClean="0">
                <a:solidFill>
                  <a:srgbClr val="1A2B5B"/>
                </a:solidFill>
              </a:rPr>
              <a:t>.</a:t>
            </a:r>
            <a:endParaRPr lang="en-US" sz="1400" dirty="0">
              <a:solidFill>
                <a:srgbClr val="1A2B5B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7700" y="5205448"/>
            <a:ext cx="10901363" cy="0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_Timing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07" y="5385916"/>
            <a:ext cx="936614" cy="895393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rgbClr val="1B6FB6"/>
                </a:solidFill>
                <a:latin typeface="Trebuchet MS"/>
                <a:cs typeface="Trebuchet MS"/>
              </a:rPr>
              <a:pPr/>
              <a:t>2</a:t>
            </a:fld>
            <a:endParaRPr lang="en-US" sz="1000" b="1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64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4204044" y="1310784"/>
            <a:ext cx="3219450" cy="485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 smtClean="0">
                <a:solidFill>
                  <a:srgbClr val="FFFFFF"/>
                </a:solidFill>
                <a:latin typeface="Trebuchet MS"/>
                <a:cs typeface="Trebuchet MS"/>
              </a:rPr>
              <a:t>INSIGHT: </a:t>
            </a:r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endParaRPr lang="en-US" sz="3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68999" y="2811710"/>
            <a:ext cx="6691298" cy="1655763"/>
          </a:xfrm>
          <a:prstGeom prst="rect">
            <a:avLst/>
          </a:prstGeom>
          <a:effectLst>
            <a:outerShdw blurRad="114300" dist="38100" dir="5400000" algn="tl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Trebuchet MS"/>
                <a:cs typeface="Trebuchet MS"/>
              </a:rPr>
              <a:t>There is a fraying belief in the state of U.S. higher education.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chemeClr val="bg1"/>
                </a:solidFill>
                <a:latin typeface="Trebuchet MS"/>
                <a:cs typeface="Trebuchet MS"/>
              </a:rPr>
              <a:pPr/>
              <a:t>3</a:t>
            </a:fld>
            <a:endParaRPr lang="en-US" sz="1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381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01859764"/>
              </p:ext>
            </p:extLst>
          </p:nvPr>
        </p:nvGraphicFramePr>
        <p:xfrm>
          <a:off x="5434013" y="2405063"/>
          <a:ext cx="51577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84773500"/>
              </p:ext>
            </p:extLst>
          </p:nvPr>
        </p:nvGraphicFramePr>
        <p:xfrm>
          <a:off x="1397000" y="2405063"/>
          <a:ext cx="5183188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/>
          <p:cNvSpPr/>
          <p:nvPr/>
        </p:nvSpPr>
        <p:spPr>
          <a:xfrm>
            <a:off x="521634" y="5867767"/>
            <a:ext cx="10663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Edelman 2015 University Reputations and the </a:t>
            </a:r>
            <a:r>
              <a:rPr lang="en-GB" sz="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GB" sz="800" dirty="0" smtClean="0">
              <a:solidFill>
                <a:schemeClr val="accent2"/>
              </a:solidFill>
            </a:endParaRPr>
          </a:p>
          <a:p>
            <a:r>
              <a:rPr lang="en-GB" sz="800" dirty="0" smtClean="0">
                <a:solidFill>
                  <a:schemeClr val="accent2"/>
                </a:solidFill>
              </a:rPr>
              <a:t>Q21</a:t>
            </a:r>
            <a:r>
              <a:rPr lang="en-GB" sz="800" dirty="0">
                <a:solidFill>
                  <a:schemeClr val="accent2"/>
                </a:solidFill>
              </a:rPr>
              <a:t>: Do you feel that the higher education system in the US is heading in the right direction or off on the wrong track</a:t>
            </a:r>
            <a:r>
              <a:rPr lang="en-GB" sz="800" dirty="0" smtClean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1" name="Content Placeholder 27"/>
          <p:cNvSpPr txBox="1">
            <a:spLocks/>
          </p:cNvSpPr>
          <p:nvPr/>
        </p:nvSpPr>
        <p:spPr>
          <a:xfrm>
            <a:off x="521634" y="1891398"/>
            <a:ext cx="10944000" cy="384000"/>
          </a:xfrm>
          <a:prstGeom prst="rect">
            <a:avLst/>
          </a:prstGeom>
        </p:spPr>
        <p:txBody>
          <a:bodyPr numCol="1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Percent who feel the higher education system in the U.S. is headed in the </a:t>
            </a:r>
            <a:r>
              <a:rPr lang="en-US" b="1" dirty="0" smtClean="0">
                <a:solidFill>
                  <a:schemeClr val="accent4"/>
                </a:solidFill>
              </a:rPr>
              <a:t>right direction vs. off on the wrong track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30136" y="1001803"/>
            <a:ext cx="10902938" cy="6741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spc="200" dirty="0" smtClean="0">
                <a:solidFill>
                  <a:srgbClr val="F8AF33"/>
                </a:solidFill>
                <a:latin typeface="Trebuchet MS"/>
                <a:cs typeface="Trebuchet MS"/>
              </a:rPr>
              <a:t>THE STATE OF U.S. HIGHER EDUCATION:</a:t>
            </a:r>
            <a:endParaRPr lang="en-US" sz="1600" dirty="0" smtClean="0">
              <a:solidFill>
                <a:schemeClr val="accent4"/>
              </a:solidFill>
              <a:latin typeface="Trebuchet MS"/>
              <a:cs typeface="Trebuchet MS"/>
            </a:endParaRPr>
          </a:p>
          <a:p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6 in 10 outside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o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f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a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cademia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s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ay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h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igher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e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ducation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i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s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o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n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t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he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w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rong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t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rack. Even 1 in 2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a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cademics agree.</a:t>
            </a:r>
            <a:endParaRPr lang="en-US" sz="26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2495" y="4197969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Trebuchet MS"/>
                <a:cs typeface="Trebuchet MS"/>
              </a:rPr>
              <a:t>Academics</a:t>
            </a:r>
            <a:endParaRPr lang="en-US" sz="2000" b="1" dirty="0">
              <a:solidFill>
                <a:schemeClr val="accent3"/>
              </a:solidFill>
              <a:latin typeface="Trebuchet MS"/>
              <a:cs typeface="Trebuchet MS"/>
            </a:endParaRPr>
          </a:p>
        </p:txBody>
      </p:sp>
      <p:pic>
        <p:nvPicPr>
          <p:cNvPr id="11" name="Picture 10" descr="Icon_Academic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924" y="3512238"/>
            <a:ext cx="602181" cy="627207"/>
          </a:xfrm>
          <a:prstGeom prst="rect">
            <a:avLst/>
          </a:prstGeom>
        </p:spPr>
      </p:pic>
      <p:pic>
        <p:nvPicPr>
          <p:cNvPr id="12" name="Picture 11" descr="Icon_GeneralPubli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296" y="3394663"/>
            <a:ext cx="689771" cy="6459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323" y="4069324"/>
            <a:ext cx="146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24896"/>
                </a:solidFill>
                <a:latin typeface="Trebuchet MS"/>
                <a:cs typeface="Trebuchet MS"/>
              </a:rPr>
              <a:t>General Population</a:t>
            </a:r>
            <a:endParaRPr lang="en-US" b="1" dirty="0">
              <a:solidFill>
                <a:srgbClr val="124896"/>
              </a:solidFill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994088" y="2537228"/>
            <a:ext cx="0" cy="3184621"/>
          </a:xfrm>
          <a:prstGeom prst="line">
            <a:avLst/>
          </a:prstGeom>
          <a:ln w="22225" cmpd="sng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rgbClr val="1B6FB6"/>
                </a:solidFill>
                <a:latin typeface="Trebuchet MS"/>
                <a:cs typeface="Trebuchet MS"/>
              </a:rPr>
              <a:pPr/>
              <a:t>4</a:t>
            </a:fld>
            <a:endParaRPr lang="en-US" sz="1000" b="1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058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 flipV="1">
            <a:off x="7445417" y="4758813"/>
            <a:ext cx="685862" cy="597287"/>
          </a:xfrm>
          <a:prstGeom prst="line">
            <a:avLst/>
          </a:prstGeom>
          <a:ln w="22225" cmpd="sng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98774" y="4758813"/>
            <a:ext cx="771832" cy="629912"/>
          </a:xfrm>
          <a:prstGeom prst="line">
            <a:avLst/>
          </a:prstGeom>
          <a:ln w="22225" cmpd="sng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919255" y="3789216"/>
            <a:ext cx="1773137" cy="0"/>
          </a:xfrm>
          <a:prstGeom prst="line">
            <a:avLst/>
          </a:prstGeom>
          <a:ln w="22225" cmpd="sng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232" y="659265"/>
            <a:ext cx="11117562" cy="674161"/>
          </a:xfrm>
        </p:spPr>
        <p:txBody>
          <a:bodyPr/>
          <a:lstStyle/>
          <a:p>
            <a:r>
              <a:rPr lang="en-US" sz="1600" spc="200" dirty="0" smtClean="0">
                <a:solidFill>
                  <a:srgbClr val="F8AF33"/>
                </a:solidFill>
                <a:latin typeface="Trebuchet MS"/>
                <a:cs typeface="Trebuchet MS"/>
              </a:rPr>
              <a:t>WHEN ASKED ABOUT CRITICAL CHALLENGES FACING HIGHER EDUCATION: </a:t>
            </a:r>
            <a:r>
              <a:rPr lang="en-US" sz="2400" dirty="0" smtClean="0">
                <a:solidFill>
                  <a:schemeClr val="accent4"/>
                </a:solidFill>
                <a:latin typeface="Trebuchet MS"/>
                <a:cs typeface="Trebuchet MS"/>
              </a:rPr>
              <a:t/>
            </a:r>
            <a:br>
              <a:rPr lang="en-US" sz="2400" dirty="0" smtClean="0">
                <a:solidFill>
                  <a:schemeClr val="accent4"/>
                </a:solidFill>
                <a:latin typeface="Trebuchet MS"/>
                <a:cs typeface="Trebuchet MS"/>
              </a:rPr>
            </a:b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Academics worry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a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bout quality—the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p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ublic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w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orries </a:t>
            </a:r>
            <a:r>
              <a:rPr lang="en-US" sz="2600" dirty="0">
                <a:solidFill>
                  <a:schemeClr val="accent4"/>
                </a:solidFill>
                <a:latin typeface="Trebuchet MS"/>
                <a:cs typeface="Trebuchet MS"/>
              </a:rPr>
              <a:t>a</a:t>
            </a:r>
            <a:r>
              <a:rPr lang="en-US" sz="2600" dirty="0" smtClean="0">
                <a:solidFill>
                  <a:schemeClr val="accent4"/>
                </a:solidFill>
                <a:latin typeface="Trebuchet MS"/>
                <a:cs typeface="Trebuchet MS"/>
              </a:rPr>
              <a:t>bout jobs.</a:t>
            </a:r>
            <a:endParaRPr lang="en-US" sz="26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356" y="6012176"/>
            <a:ext cx="10279855" cy="466302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800" dirty="0"/>
              <a:t>Source: Edelman 2015 University Reputations and the Public</a:t>
            </a:r>
            <a:endParaRPr lang="en-GB" sz="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accent2"/>
                </a:solidFill>
              </a:rPr>
              <a:t>Q29 Looking </a:t>
            </a:r>
            <a:r>
              <a:rPr lang="en-US" sz="800" dirty="0">
                <a:solidFill>
                  <a:schemeClr val="accent2"/>
                </a:solidFill>
              </a:rPr>
              <a:t>at the list below, which of the following do you feel are the most critical challenges facing universities in the US today, aside from costs? Please select up to 3 choices.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609" y="3468358"/>
            <a:ext cx="2943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600" b="1" dirty="0">
                <a:solidFill>
                  <a:srgbClr val="1B6FB6"/>
                </a:solidFill>
              </a:rPr>
              <a:t>Support for </a:t>
            </a:r>
            <a:endParaRPr lang="en-US" sz="1600" dirty="0">
              <a:solidFill>
                <a:srgbClr val="1B6FB6"/>
              </a:solidFill>
            </a:endParaRPr>
          </a:p>
          <a:p>
            <a:pPr algn="ctr" fontAlgn="ctr"/>
            <a:r>
              <a:rPr lang="en-US" sz="1600" b="1" dirty="0">
                <a:solidFill>
                  <a:srgbClr val="1B6FB6"/>
                </a:solidFill>
              </a:rPr>
              <a:t>creative/analytical </a:t>
            </a:r>
            <a:r>
              <a:rPr lang="en-US" sz="1600" b="1" dirty="0" smtClean="0">
                <a:solidFill>
                  <a:srgbClr val="1B6FB6"/>
                </a:solidFill>
              </a:rPr>
              <a:t>thinking</a:t>
            </a:r>
          </a:p>
          <a:p>
            <a:pPr algn="ctr" fontAlgn="ctr"/>
            <a:endParaRPr lang="en-US" sz="1600" dirty="0">
              <a:solidFill>
                <a:srgbClr val="1B6FB6"/>
              </a:solidFill>
            </a:endParaRPr>
          </a:p>
          <a:p>
            <a:pPr algn="ctr" fontAlgn="ctr"/>
            <a:r>
              <a:rPr lang="en-US" sz="1600" dirty="0">
                <a:solidFill>
                  <a:srgbClr val="1A2B5B"/>
                </a:solidFill>
              </a:rPr>
              <a:t>Faculty </a:t>
            </a:r>
            <a:r>
              <a:rPr lang="en-US" sz="1600" b="1" dirty="0">
                <a:solidFill>
                  <a:srgbClr val="1B6FB6"/>
                </a:solidFill>
              </a:rPr>
              <a:t>too focused on research </a:t>
            </a:r>
            <a:r>
              <a:rPr lang="en-US" sz="1600" dirty="0">
                <a:solidFill>
                  <a:srgbClr val="1A2B5B"/>
                </a:solidFill>
              </a:rPr>
              <a:t>(vs. teaching</a:t>
            </a:r>
            <a:r>
              <a:rPr lang="en-US" sz="1600" dirty="0" smtClean="0">
                <a:solidFill>
                  <a:srgbClr val="1A2B5B"/>
                </a:solidFill>
              </a:rPr>
              <a:t>)</a:t>
            </a:r>
          </a:p>
          <a:p>
            <a:pPr algn="ctr" fontAlgn="ctr"/>
            <a:endParaRPr lang="en-US" sz="1600" dirty="0">
              <a:solidFill>
                <a:srgbClr val="1A2B5B"/>
              </a:solidFill>
            </a:endParaRPr>
          </a:p>
          <a:p>
            <a:pPr algn="ctr"/>
            <a:r>
              <a:rPr lang="en-US" sz="1600" dirty="0">
                <a:solidFill>
                  <a:srgbClr val="1A2B5B"/>
                </a:solidFill>
              </a:rPr>
              <a:t>Lack of </a:t>
            </a:r>
            <a:r>
              <a:rPr lang="en-US" sz="1600" b="1" dirty="0">
                <a:solidFill>
                  <a:srgbClr val="1B6FB6"/>
                </a:solidFill>
              </a:rPr>
              <a:t>graduate’s prep for </a:t>
            </a:r>
            <a:endParaRPr lang="en-US" sz="1600" dirty="0">
              <a:solidFill>
                <a:srgbClr val="1B6FB6"/>
              </a:solidFill>
            </a:endParaRPr>
          </a:p>
          <a:p>
            <a:pPr algn="ctr"/>
            <a:r>
              <a:rPr lang="en-US" sz="1600" b="1" dirty="0">
                <a:solidFill>
                  <a:srgbClr val="1B6FB6"/>
                </a:solidFill>
              </a:rPr>
              <a:t>globalized world</a:t>
            </a:r>
            <a:endParaRPr lang="en-US" sz="1600" dirty="0">
              <a:solidFill>
                <a:srgbClr val="1B6FB6"/>
              </a:solidFill>
            </a:endParaRPr>
          </a:p>
          <a:p>
            <a:endParaRPr lang="en-US" sz="1600" dirty="0">
              <a:solidFill>
                <a:srgbClr val="1A2B5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1040" y="2819796"/>
            <a:ext cx="132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24896"/>
                </a:solidFill>
                <a:latin typeface="Trebuchet MS"/>
                <a:cs typeface="Trebuchet MS"/>
              </a:rPr>
              <a:t>Academics</a:t>
            </a:r>
            <a:endParaRPr lang="en-US" b="1" dirty="0">
              <a:solidFill>
                <a:srgbClr val="124896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 descr="Icon_Academic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152" y="2134065"/>
            <a:ext cx="602181" cy="627207"/>
          </a:xfrm>
          <a:prstGeom prst="rect">
            <a:avLst/>
          </a:prstGeom>
        </p:spPr>
      </p:pic>
      <p:pic>
        <p:nvPicPr>
          <p:cNvPr id="16" name="Picture 15" descr="Icon_GeneralPubli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154" y="2114357"/>
            <a:ext cx="689771" cy="6459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6406" y="3526414"/>
            <a:ext cx="2943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600" b="1" dirty="0" smtClean="0">
                <a:solidFill>
                  <a:srgbClr val="1B6FB6"/>
                </a:solidFill>
              </a:rPr>
              <a:t> High graduate unemployment </a:t>
            </a:r>
            <a:endParaRPr lang="en-US" sz="1600" dirty="0">
              <a:solidFill>
                <a:srgbClr val="1B6FB6"/>
              </a:solidFill>
            </a:endParaRPr>
          </a:p>
          <a:p>
            <a:pPr algn="ctr" fontAlgn="ctr"/>
            <a:endParaRPr lang="en-US" sz="1600" b="1" dirty="0" smtClean="0">
              <a:solidFill>
                <a:srgbClr val="1B6FB6"/>
              </a:solidFill>
            </a:endParaRPr>
          </a:p>
          <a:p>
            <a:pPr algn="ctr" fontAlgn="ctr"/>
            <a:endParaRPr lang="en-US" sz="1600" b="1" dirty="0" smtClean="0">
              <a:solidFill>
                <a:srgbClr val="1B6FB6"/>
              </a:solidFill>
            </a:endParaRPr>
          </a:p>
          <a:p>
            <a:pPr algn="ctr" fontAlgn="ctr"/>
            <a:r>
              <a:rPr lang="en-US" sz="1600" b="1" dirty="0" smtClean="0">
                <a:solidFill>
                  <a:srgbClr val="1B6FB6"/>
                </a:solidFill>
              </a:rPr>
              <a:t>Low</a:t>
            </a:r>
            <a:r>
              <a:rPr lang="en-US" sz="1600" dirty="0" smtClean="0">
                <a:solidFill>
                  <a:srgbClr val="1B6FB6"/>
                </a:solidFill>
              </a:rPr>
              <a:t> </a:t>
            </a:r>
            <a:r>
              <a:rPr lang="en-US" sz="1600" b="1" dirty="0">
                <a:solidFill>
                  <a:srgbClr val="1B6FB6"/>
                </a:solidFill>
              </a:rPr>
              <a:t>income</a:t>
            </a:r>
            <a:r>
              <a:rPr lang="en-US" sz="1600" dirty="0">
                <a:solidFill>
                  <a:srgbClr val="1B6FB6"/>
                </a:solidFill>
              </a:rPr>
              <a:t> </a:t>
            </a:r>
            <a:r>
              <a:rPr lang="en-US" sz="1600" dirty="0">
                <a:solidFill>
                  <a:srgbClr val="1A2B5B"/>
                </a:solidFill>
              </a:rPr>
              <a:t>post-graduation</a:t>
            </a:r>
          </a:p>
          <a:p>
            <a:pPr algn="ctr" fontAlgn="ctr"/>
            <a:endParaRPr lang="en-US" sz="1600" dirty="0" smtClean="0">
              <a:solidFill>
                <a:srgbClr val="1A2B5B"/>
              </a:solidFill>
            </a:endParaRPr>
          </a:p>
          <a:p>
            <a:pPr algn="ctr" fontAlgn="ctr"/>
            <a:endParaRPr lang="en-US" sz="1600" dirty="0" smtClean="0">
              <a:solidFill>
                <a:srgbClr val="1A2B5B"/>
              </a:solidFill>
            </a:endParaRPr>
          </a:p>
          <a:p>
            <a:pPr algn="ctr" fontAlgn="ctr"/>
            <a:r>
              <a:rPr lang="en-US" sz="1600" dirty="0" smtClean="0">
                <a:solidFill>
                  <a:srgbClr val="1A2B5B"/>
                </a:solidFill>
              </a:rPr>
              <a:t>Inadequate </a:t>
            </a:r>
            <a:r>
              <a:rPr lang="en-US" sz="1600" b="1" dirty="0">
                <a:solidFill>
                  <a:srgbClr val="1B6FB6"/>
                </a:solidFill>
              </a:rPr>
              <a:t>career services</a:t>
            </a:r>
            <a:endParaRPr lang="en-US" sz="1600" dirty="0">
              <a:solidFill>
                <a:srgbClr val="1B6FB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0842" y="2819796"/>
            <a:ext cx="175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24896"/>
                </a:solidFill>
                <a:latin typeface="Trebuchet MS"/>
                <a:cs typeface="Trebuchet MS"/>
              </a:rPr>
              <a:t>General Public</a:t>
            </a:r>
            <a:endParaRPr lang="en-US" b="1" dirty="0">
              <a:solidFill>
                <a:srgbClr val="124896"/>
              </a:solidFill>
              <a:latin typeface="Trebuchet MS"/>
              <a:cs typeface="Trebuchet MS"/>
            </a:endParaRPr>
          </a:p>
        </p:txBody>
      </p:sp>
      <p:pic>
        <p:nvPicPr>
          <p:cNvPr id="15" name="Picture 14" descr="Icon_InformedPublic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042" y="2132423"/>
            <a:ext cx="667873" cy="6287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25945" y="3519932"/>
            <a:ext cx="2943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600" b="1" dirty="0">
                <a:solidFill>
                  <a:srgbClr val="1B6FB6"/>
                </a:solidFill>
              </a:rPr>
              <a:t>High </a:t>
            </a:r>
            <a:r>
              <a:rPr lang="en-US" sz="1600" b="1" dirty="0" smtClean="0">
                <a:solidFill>
                  <a:srgbClr val="1B6FB6"/>
                </a:solidFill>
              </a:rPr>
              <a:t>graduate unemployment </a:t>
            </a:r>
            <a:endParaRPr lang="en-US" sz="1600" dirty="0">
              <a:solidFill>
                <a:srgbClr val="1B6FB6"/>
              </a:solidFill>
            </a:endParaRPr>
          </a:p>
          <a:p>
            <a:pPr algn="ctr" fontAlgn="ctr"/>
            <a:endParaRPr lang="en-US" sz="1600" dirty="0" smtClean="0">
              <a:solidFill>
                <a:srgbClr val="1A2B5B"/>
              </a:solidFill>
            </a:endParaRPr>
          </a:p>
          <a:p>
            <a:pPr algn="ctr" fontAlgn="ctr"/>
            <a:endParaRPr lang="en-US" sz="1600" dirty="0" smtClean="0">
              <a:solidFill>
                <a:srgbClr val="1A2B5B"/>
              </a:solidFill>
            </a:endParaRPr>
          </a:p>
          <a:p>
            <a:pPr algn="ctr" fontAlgn="ctr"/>
            <a:r>
              <a:rPr lang="en-US" sz="1600" dirty="0" smtClean="0">
                <a:solidFill>
                  <a:srgbClr val="1A2B5B"/>
                </a:solidFill>
              </a:rPr>
              <a:t>Inadequate </a:t>
            </a:r>
            <a:r>
              <a:rPr lang="en-US" sz="1600" b="1" dirty="0">
                <a:solidFill>
                  <a:srgbClr val="1B6FB6"/>
                </a:solidFill>
              </a:rPr>
              <a:t>career services </a:t>
            </a:r>
            <a:endParaRPr lang="en-US" sz="1600" dirty="0">
              <a:solidFill>
                <a:srgbClr val="1B6FB6"/>
              </a:solidFill>
            </a:endParaRPr>
          </a:p>
          <a:p>
            <a:pPr algn="ctr"/>
            <a:endParaRPr lang="en-US" sz="1600" b="1" dirty="0" smtClean="0">
              <a:solidFill>
                <a:srgbClr val="1B6FB6"/>
              </a:solidFill>
            </a:endParaRPr>
          </a:p>
          <a:p>
            <a:pPr algn="ctr"/>
            <a:endParaRPr lang="en-US" sz="1600" b="1" dirty="0" smtClean="0">
              <a:solidFill>
                <a:srgbClr val="1B6FB6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1B6FB6"/>
                </a:solidFill>
              </a:rPr>
              <a:t>Low </a:t>
            </a:r>
            <a:r>
              <a:rPr lang="en-US" sz="1600" b="1" dirty="0">
                <a:solidFill>
                  <a:srgbClr val="1B6FB6"/>
                </a:solidFill>
              </a:rPr>
              <a:t>income </a:t>
            </a:r>
            <a:r>
              <a:rPr lang="en-US" sz="1600" dirty="0">
                <a:solidFill>
                  <a:srgbClr val="1A2B5B"/>
                </a:solidFill>
              </a:rPr>
              <a:t>post-graduation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2224" y="2819796"/>
            <a:ext cx="189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24896"/>
                </a:solidFill>
                <a:latin typeface="Trebuchet MS"/>
                <a:cs typeface="Trebuchet MS"/>
              </a:rPr>
              <a:t>Informed Public</a:t>
            </a:r>
            <a:endParaRPr lang="en-US" b="1" dirty="0">
              <a:solidFill>
                <a:srgbClr val="124896"/>
              </a:solidFill>
              <a:latin typeface="Trebuchet MS"/>
              <a:cs typeface="Trebuchet M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286865" y="2118339"/>
            <a:ext cx="1390" cy="3658343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865806" y="2118339"/>
            <a:ext cx="0" cy="3658343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29703" y="3284437"/>
            <a:ext cx="9839508" cy="0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9123" y="1561105"/>
            <a:ext cx="498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200" dirty="0" smtClean="0">
                <a:solidFill>
                  <a:srgbClr val="F8AF33"/>
                </a:solidFill>
                <a:latin typeface="Trebuchet MS"/>
              </a:rPr>
              <a:t>TOP 3 CONCERNS BESIDE COST</a:t>
            </a:r>
            <a:endParaRPr lang="en-US" sz="16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32609" y="2034271"/>
            <a:ext cx="9839508" cy="0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8458" y="1308043"/>
            <a:ext cx="2810388" cy="4855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0" dirty="0" smtClean="0">
                <a:latin typeface="Trebuchet MS"/>
                <a:cs typeface="Trebuchet MS"/>
              </a:rPr>
              <a:t>INSIGHT: </a:t>
            </a:r>
            <a:r>
              <a:rPr lang="en-US" sz="3200" dirty="0" smtClean="0">
                <a:latin typeface="Trebuchet MS"/>
                <a:cs typeface="Trebuchet MS"/>
              </a:rPr>
              <a:t>TWO</a:t>
            </a:r>
            <a:endParaRPr lang="en-US" sz="3200" dirty="0">
              <a:latin typeface="Trebuchet MS"/>
              <a:cs typeface="Trebuchet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18122" y="2704663"/>
            <a:ext cx="7261452" cy="1655763"/>
          </a:xfrm>
          <a:prstGeom prst="rect">
            <a:avLst/>
          </a:prstGeom>
          <a:effectLst>
            <a:outerShdw blurRad="114300" dist="38100" dir="5400000" algn="tl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Trebuchet MS"/>
                <a:cs typeface="Trebuchet MS"/>
              </a:rPr>
              <a:t>There </a:t>
            </a:r>
            <a:r>
              <a:rPr lang="en-US" sz="3000" dirty="0">
                <a:latin typeface="Trebuchet MS"/>
                <a:cs typeface="Trebuchet MS"/>
              </a:rPr>
              <a:t>is a </a:t>
            </a:r>
            <a:r>
              <a:rPr lang="en-US" sz="3000" dirty="0" smtClean="0">
                <a:latin typeface="Trebuchet MS"/>
                <a:cs typeface="Trebuchet MS"/>
              </a:rPr>
              <a:t>significant disconnect </a:t>
            </a:r>
            <a:r>
              <a:rPr lang="en-US" sz="3000" dirty="0">
                <a:latin typeface="Trebuchet MS"/>
                <a:cs typeface="Trebuchet MS"/>
              </a:rPr>
              <a:t>between academics and the public in </a:t>
            </a:r>
            <a:r>
              <a:rPr lang="en-US" sz="3000" dirty="0" smtClean="0">
                <a:latin typeface="Trebuchet MS"/>
                <a:cs typeface="Trebuchet MS"/>
              </a:rPr>
              <a:t>the </a:t>
            </a:r>
            <a:r>
              <a:rPr lang="en-US" sz="3000" dirty="0">
                <a:latin typeface="Trebuchet MS"/>
                <a:cs typeface="Trebuchet MS"/>
              </a:rPr>
              <a:t>role of </a:t>
            </a:r>
            <a:r>
              <a:rPr lang="en-US" sz="3000" dirty="0" smtClean="0">
                <a:latin typeface="Trebuchet MS"/>
                <a:cs typeface="Trebuchet MS"/>
              </a:rPr>
              <a:t>universities.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555413" y="6253163"/>
            <a:ext cx="7127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2D2348-1A82-C345-A929-E3DAA9E93EAE}" type="slidenum">
              <a:rPr lang="en-US" sz="1000" b="1" smtClean="0">
                <a:solidFill>
                  <a:schemeClr val="bg1"/>
                </a:solidFill>
                <a:latin typeface="Trebuchet MS"/>
                <a:cs typeface="Trebuchet MS"/>
              </a:rPr>
              <a:pPr/>
              <a:t>6</a:t>
            </a:fld>
            <a:endParaRPr lang="en-US" sz="1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23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4816"/>
              </p:ext>
            </p:extLst>
          </p:nvPr>
        </p:nvGraphicFramePr>
        <p:xfrm>
          <a:off x="708527" y="2397378"/>
          <a:ext cx="10642827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24905" y="2343398"/>
            <a:ext cx="1640494" cy="31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7AFC8"/>
                </a:solidFill>
                <a:latin typeface="Trebuchet MS"/>
                <a:cs typeface="Trebuchet MS"/>
              </a:rPr>
              <a:t>Teaching</a:t>
            </a:r>
            <a:endParaRPr lang="en-US" sz="1400" b="1" dirty="0">
              <a:solidFill>
                <a:srgbClr val="87AFC8"/>
              </a:solidFill>
              <a:latin typeface="Trebuchet MS"/>
              <a:cs typeface="Trebuchet MS"/>
            </a:endParaRPr>
          </a:p>
        </p:txBody>
      </p:sp>
      <p:sp>
        <p:nvSpPr>
          <p:cNvPr id="31" name="Content Placeholder 4"/>
          <p:cNvSpPr>
            <a:spLocks noGrp="1"/>
          </p:cNvSpPr>
          <p:nvPr>
            <p:ph idx="15"/>
          </p:nvPr>
        </p:nvSpPr>
        <p:spPr>
          <a:xfrm>
            <a:off x="685232" y="1539173"/>
            <a:ext cx="10944000" cy="322195"/>
          </a:xfrm>
        </p:spPr>
        <p:txBody>
          <a:bodyPr numCol="1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Percent who </a:t>
            </a:r>
            <a:r>
              <a:rPr lang="en-US" sz="1400" b="1" dirty="0" smtClean="0">
                <a:solidFill>
                  <a:schemeClr val="accent4"/>
                </a:solidFill>
              </a:rPr>
              <a:t>selected one or more in each category as a top 3 critical challenge </a:t>
            </a:r>
            <a:r>
              <a:rPr lang="en-US" sz="1400" dirty="0">
                <a:solidFill>
                  <a:schemeClr val="accent2"/>
                </a:solidFill>
              </a:rPr>
              <a:t>facing </a:t>
            </a:r>
            <a:r>
              <a:rPr lang="en-US" sz="1400" dirty="0" smtClean="0">
                <a:solidFill>
                  <a:schemeClr val="accent2"/>
                </a:solidFill>
              </a:rPr>
              <a:t>U.S. universities today: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7814" y="2293462"/>
            <a:ext cx="1862666" cy="39288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62574" y="2293462"/>
            <a:ext cx="2848430" cy="39288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3099" y="2293462"/>
            <a:ext cx="4900695" cy="39288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0268" y="5136985"/>
            <a:ext cx="42048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rebuchet MS"/>
                <a:cs typeface="Trebuchet MS"/>
              </a:rPr>
              <a:t>(33)</a:t>
            </a:r>
            <a:endParaRPr lang="en-US" sz="14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8129" y="2361293"/>
            <a:ext cx="289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7AFC8"/>
                </a:solidFill>
                <a:latin typeface="Trebuchet MS"/>
                <a:cs typeface="Trebuchet MS"/>
              </a:rPr>
              <a:t>Training</a:t>
            </a:r>
            <a:endParaRPr lang="en-US" sz="1400" b="1" dirty="0">
              <a:solidFill>
                <a:srgbClr val="87AFC8"/>
              </a:solidFill>
              <a:latin typeface="Trebuchet MS"/>
              <a:cs typeface="Trebuchet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2315" y="2341373"/>
            <a:ext cx="487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7AFC8"/>
                </a:solidFill>
                <a:latin typeface="Trebuchet MS"/>
                <a:cs typeface="Trebuchet MS"/>
              </a:rPr>
              <a:t>Programmatic Offerings</a:t>
            </a:r>
            <a:endParaRPr lang="en-US" sz="1400" b="1" dirty="0">
              <a:solidFill>
                <a:srgbClr val="87AFC8"/>
              </a:solidFill>
              <a:latin typeface="Trebuchet MS"/>
              <a:cs typeface="Trebuchet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899" y="2293926"/>
            <a:ext cx="1192915" cy="39288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9271" y="2342882"/>
            <a:ext cx="993694" cy="31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7AFC8"/>
                </a:solidFill>
                <a:latin typeface="Trebuchet MS"/>
                <a:cs typeface="Trebuchet MS"/>
              </a:rPr>
              <a:t>Access</a:t>
            </a:r>
            <a:endParaRPr lang="en-US" sz="1400" b="1" dirty="0">
              <a:solidFill>
                <a:srgbClr val="87AFC8"/>
              </a:solidFill>
              <a:latin typeface="Trebuchet MS"/>
              <a:cs typeface="Trebuchet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3398" y="5136985"/>
            <a:ext cx="40506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rebuchet MS"/>
                <a:cs typeface="Trebuchet MS"/>
              </a:rPr>
              <a:t>+27</a:t>
            </a:r>
            <a:endParaRPr lang="en-US" sz="14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5071" y="5136985"/>
            <a:ext cx="40506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rebuchet MS"/>
                <a:cs typeface="Trebuchet MS"/>
              </a:rPr>
              <a:t>+25</a:t>
            </a:r>
            <a:endParaRPr lang="en-US" sz="14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26411" y="2453823"/>
            <a:ext cx="457200" cy="45720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60316" y="3459730"/>
            <a:ext cx="457200" cy="45720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21265" y="2404949"/>
            <a:ext cx="457200" cy="45720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70513" y="3113954"/>
            <a:ext cx="457200" cy="45720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01798" y="3273900"/>
            <a:ext cx="457200" cy="457200"/>
          </a:xfrm>
          <a:prstGeom prst="ellipse">
            <a:avLst/>
          </a:prstGeom>
          <a:noFill/>
          <a:ln w="28575" cmpd="sng">
            <a:solidFill>
              <a:srgbClr val="F8A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27864" y="5136985"/>
            <a:ext cx="40506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rebuchet MS"/>
                <a:cs typeface="Trebuchet MS"/>
              </a:rPr>
              <a:t>+18</a:t>
            </a:r>
            <a:endParaRPr lang="en-US" sz="14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40" name="Title 5"/>
          <p:cNvSpPr txBox="1">
            <a:spLocks/>
          </p:cNvSpPr>
          <p:nvPr/>
        </p:nvSpPr>
        <p:spPr>
          <a:xfrm>
            <a:off x="685232" y="523464"/>
            <a:ext cx="10902938" cy="6741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spc="200" dirty="0" smtClean="0">
                <a:solidFill>
                  <a:srgbClr val="F8AF33"/>
                </a:solidFill>
                <a:latin typeface="Trebuchet MS"/>
                <a:cs typeface="Trebuchet MS"/>
              </a:rPr>
              <a:t>CRITICAL CHALLENGES FACING HIGHER EDUCATION: 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/>
            </a:r>
            <a:b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Academics and the public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d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isagree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o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n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w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hat’s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m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ost important. </a:t>
            </a:r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757635093"/>
              </p:ext>
            </p:extLst>
          </p:nvPr>
        </p:nvGraphicFramePr>
        <p:xfrm>
          <a:off x="892556" y="5468311"/>
          <a:ext cx="10465829" cy="874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439"/>
                <a:gridCol w="951439"/>
                <a:gridCol w="951439"/>
                <a:gridCol w="951439"/>
                <a:gridCol w="951439"/>
                <a:gridCol w="951439"/>
                <a:gridCol w="951439"/>
                <a:gridCol w="951439"/>
                <a:gridCol w="951439"/>
                <a:gridCol w="951439"/>
                <a:gridCol w="951439"/>
              </a:tblGrid>
              <a:tr h="8742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Too competitive</a:t>
                      </a:r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/ inaccessible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[Not enough] </a:t>
                      </a:r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creative/ analytical </a:t>
                      </a:r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thinking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Faculty too focused on </a:t>
                      </a:r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research vs teaching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Unemploy-ment</a:t>
                      </a:r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 after graduation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Low </a:t>
                      </a:r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income post-graduation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Inadequate career services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Lack of global experience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Low variety of programs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Too few STEM programs 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Low graduation rates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Lack of </a:t>
                      </a:r>
                      <a:r>
                        <a:rPr lang="en-US" sz="1000" u="none" strike="noStrike" dirty="0" smtClean="0">
                          <a:solidFill>
                            <a:srgbClr val="124896"/>
                          </a:solidFill>
                          <a:effectLst/>
                          <a:latin typeface="Trebuchet MS"/>
                          <a:cs typeface="Trebuchet MS"/>
                        </a:rPr>
                        <a:t>post-graduation networking </a:t>
                      </a:r>
                      <a:endParaRPr lang="en-US" sz="1000" b="0" i="0" u="none" strike="noStrike" dirty="0">
                        <a:solidFill>
                          <a:srgbClr val="124896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5720" marR="45720">
                    <a:noFill/>
                  </a:tcPr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8116379" y="1892017"/>
            <a:ext cx="3662666" cy="324879"/>
            <a:chOff x="6181086" y="1826031"/>
            <a:chExt cx="3632563" cy="324879"/>
          </a:xfrm>
        </p:grpSpPr>
        <p:sp>
          <p:nvSpPr>
            <p:cNvPr id="46" name="TextBox 45"/>
            <p:cNvSpPr txBox="1"/>
            <p:nvPr/>
          </p:nvSpPr>
          <p:spPr>
            <a:xfrm>
              <a:off x="6181086" y="1903832"/>
              <a:ext cx="157062" cy="1692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sz="5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59809" y="1834582"/>
              <a:ext cx="1117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Academics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96437" y="1826031"/>
              <a:ext cx="1917212" cy="32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General Population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09721" y="1903832"/>
              <a:ext cx="157062" cy="1692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8138" y="6309353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131C2B"/>
                </a:solidFill>
                <a:cs typeface="Arial" panose="020B0604020202020204" pitchFamily="34" charset="0"/>
              </a:rPr>
              <a:t>Source: Edelman 2015 University Reputations and the </a:t>
            </a:r>
            <a:r>
              <a:rPr lang="en-GB" sz="800" dirty="0" smtClean="0">
                <a:solidFill>
                  <a:srgbClr val="131C2B"/>
                </a:solidFill>
                <a:cs typeface="Arial" panose="020B0604020202020204" pitchFamily="34" charset="0"/>
              </a:rPr>
              <a:t>Public</a:t>
            </a:r>
            <a:endParaRPr lang="en-US" sz="800" dirty="0" smtClean="0">
              <a:solidFill>
                <a:srgbClr val="1A2B5B"/>
              </a:solidFill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rgbClr val="1A2B5B"/>
                </a:solidFill>
                <a:cs typeface="Arial" panose="020B0604020202020204" pitchFamily="34" charset="0"/>
              </a:rPr>
              <a:t>Q29</a:t>
            </a:r>
            <a:r>
              <a:rPr lang="en-US" sz="800" dirty="0">
                <a:solidFill>
                  <a:srgbClr val="1A2B5B"/>
                </a:solidFill>
                <a:cs typeface="Arial" panose="020B0604020202020204" pitchFamily="34" charset="0"/>
              </a:rPr>
              <a:t>. Looking at the list below, which of the following do you feel are the most critical challenges facing universities in the US today, aside from costs?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844" y="2790849"/>
            <a:ext cx="1360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accent1"/>
                </a:solidFill>
              </a:rPr>
              <a:t>High importance to academics</a:t>
            </a:r>
            <a:endParaRPr lang="en-US" sz="1100" b="1" i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08119" y="2705991"/>
            <a:ext cx="1393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accent1"/>
                </a:solidFill>
              </a:rPr>
              <a:t>High importance to the public</a:t>
            </a:r>
            <a:endParaRPr lang="en-US" sz="11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4630" y="3846265"/>
            <a:ext cx="1002487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5"/>
          <p:cNvGraphicFramePr>
            <a:graphicFrameLocks/>
          </p:cNvGraphicFramePr>
          <p:nvPr>
            <p:extLst/>
          </p:nvPr>
        </p:nvGraphicFramePr>
        <p:xfrm>
          <a:off x="558598" y="2044005"/>
          <a:ext cx="10565117" cy="38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Content Placeholder 27"/>
          <p:cNvSpPr txBox="1">
            <a:spLocks/>
          </p:cNvSpPr>
          <p:nvPr/>
        </p:nvSpPr>
        <p:spPr>
          <a:xfrm>
            <a:off x="659312" y="1627591"/>
            <a:ext cx="10944000" cy="384000"/>
          </a:xfrm>
          <a:prstGeom prst="rect">
            <a:avLst/>
          </a:prstGeom>
        </p:spPr>
        <p:txBody>
          <a:bodyPr vert="horz" lIns="0" tIns="0" rIns="0" bIns="0" numCol="1" spcCol="288000" rtlCol="0" anchor="b">
            <a:normAutofit/>
          </a:bodyPr>
          <a:lstStyle>
            <a:lvl1pPr marL="0" indent="0" algn="l" defTabSz="914377" rtl="0" eaLnBrk="1" latinLnBrk="0" hangingPunct="1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1600" b="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933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1A2B5B"/>
                </a:solidFill>
              </a:rPr>
              <a:t>Percent who agree the </a:t>
            </a:r>
            <a:r>
              <a:rPr lang="en-US" sz="1400" b="1" dirty="0" smtClean="0">
                <a:solidFill>
                  <a:srgbClr val="1B6FB6"/>
                </a:solidFill>
              </a:rPr>
              <a:t>traditional role </a:t>
            </a:r>
            <a:r>
              <a:rPr lang="en-US" sz="1400" dirty="0" smtClean="0">
                <a:solidFill>
                  <a:srgbClr val="1A2B5B"/>
                </a:solidFill>
              </a:rPr>
              <a:t>of the university is critical to society (vs. wanting to see it evolve):</a:t>
            </a:r>
            <a:endParaRPr lang="en-US" sz="1400" dirty="0">
              <a:solidFill>
                <a:srgbClr val="1A2B5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965" y="5984291"/>
            <a:ext cx="10663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131C2B"/>
                </a:solidFill>
                <a:cs typeface="Arial" panose="020B0604020202020204" pitchFamily="34" charset="0"/>
              </a:rPr>
              <a:t>Source: Edelman 2015 University Reputations and the Public</a:t>
            </a:r>
          </a:p>
          <a:p>
            <a:r>
              <a:rPr lang="en-GB" sz="800" dirty="0" smtClean="0">
                <a:solidFill>
                  <a:srgbClr val="131C2B"/>
                </a:solidFill>
                <a:cs typeface="Arial" panose="020B0604020202020204" pitchFamily="34" charset="0"/>
              </a:rPr>
              <a:t>Q26: </a:t>
            </a:r>
            <a:r>
              <a:rPr lang="en-GB" sz="800" dirty="0">
                <a:solidFill>
                  <a:srgbClr val="131C2B"/>
                </a:solidFill>
                <a:cs typeface="Arial" panose="020B0604020202020204" pitchFamily="34" charset="0"/>
              </a:rPr>
              <a:t>Which of the following statements do you agree with most? 1) </a:t>
            </a:r>
            <a:r>
              <a:rPr lang="en-US" sz="800" dirty="0">
                <a:solidFill>
                  <a:srgbClr val="131C2B"/>
                </a:solidFill>
                <a:cs typeface="Arial" panose="020B0604020202020204" pitchFamily="34" charset="0"/>
              </a:rPr>
              <a:t>The traditional role of the university is critical to society; 2) Society demands the traditional role of the university needs to evolve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7057" y="2879108"/>
            <a:ext cx="222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8AF33"/>
                </a:solidFill>
              </a:rPr>
              <a:t>As opposed to nearly 6 in 10 academics who agree</a:t>
            </a:r>
            <a:endParaRPr lang="en-US" sz="1400" i="1" dirty="0">
              <a:solidFill>
                <a:srgbClr val="F8AF33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218444" y="2556387"/>
            <a:ext cx="151130" cy="1212604"/>
          </a:xfrm>
          <a:prstGeom prst="righ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FB6"/>
              </a:solidFill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669357" y="1011432"/>
            <a:ext cx="10902938" cy="6741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spc="200" dirty="0" smtClean="0">
                <a:solidFill>
                  <a:srgbClr val="F8AF33"/>
                </a:solidFill>
                <a:latin typeface="Trebuchet MS"/>
                <a:cs typeface="Trebuchet MS"/>
              </a:rPr>
              <a:t>THEY RESPONDED: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/>
            </a:r>
            <a:b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Only 4 in 10 public citizens say </a:t>
            </a:r>
            <a:b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the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u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niversity’s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t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raditional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r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ole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i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s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c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ritical </a:t>
            </a:r>
            <a:r>
              <a:rPr lang="en-US" sz="2400" dirty="0">
                <a:solidFill>
                  <a:srgbClr val="1B6FB6"/>
                </a:solidFill>
                <a:latin typeface="Trebuchet MS"/>
                <a:cs typeface="Trebuchet MS"/>
              </a:rPr>
              <a:t>t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>o society.</a:t>
            </a:r>
            <a:endParaRPr lang="en-US" sz="2400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338916" y="2455528"/>
            <a:ext cx="11226" cy="3276678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3037" y="2560180"/>
            <a:ext cx="1296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F8AF33"/>
                </a:solidFill>
              </a:rPr>
              <a:t>20-point disconnect</a:t>
            </a:r>
          </a:p>
        </p:txBody>
      </p:sp>
    </p:spTree>
    <p:extLst>
      <p:ext uri="{BB962C8B-B14F-4D97-AF65-F5344CB8AC3E}">
        <p14:creationId xmlns:p14="http://schemas.microsoft.com/office/powerpoint/2010/main" val="735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5"/>
          <p:cNvGraphicFramePr>
            <a:graphicFrameLocks/>
          </p:cNvGraphicFramePr>
          <p:nvPr>
            <p:extLst/>
          </p:nvPr>
        </p:nvGraphicFramePr>
        <p:xfrm>
          <a:off x="622848" y="1995474"/>
          <a:ext cx="10565117" cy="38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070428" y="2630714"/>
            <a:ext cx="10087428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97803" y="2636358"/>
            <a:ext cx="801511" cy="1117600"/>
          </a:xfrm>
          <a:prstGeom prst="rect">
            <a:avLst/>
          </a:prstGeom>
          <a:pattFill prst="lt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Content Placeholder 27"/>
          <p:cNvSpPr txBox="1">
            <a:spLocks/>
          </p:cNvSpPr>
          <p:nvPr/>
        </p:nvSpPr>
        <p:spPr>
          <a:xfrm>
            <a:off x="669595" y="1452285"/>
            <a:ext cx="10944000" cy="561332"/>
          </a:xfrm>
          <a:prstGeom prst="rect">
            <a:avLst/>
          </a:prstGeom>
        </p:spPr>
        <p:txBody>
          <a:bodyPr vert="horz" lIns="0" tIns="0" rIns="0" bIns="0" numCol="1" spcCol="288000" rtlCol="0" anchor="t">
            <a:normAutofit/>
          </a:bodyPr>
          <a:lstStyle>
            <a:lvl1pPr marL="0" indent="0" algn="l" defTabSz="914377" rtl="0" eaLnBrk="1" latinLnBrk="0" hangingPunct="1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1600" b="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ts val="1333"/>
              </a:lnSpc>
              <a:spcBef>
                <a:spcPts val="0"/>
              </a:spcBef>
              <a:spcAft>
                <a:spcPts val="267"/>
              </a:spcAft>
              <a:buFontTx/>
              <a:buNone/>
              <a:defRPr sz="933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1A2B5B"/>
                </a:solidFill>
              </a:rPr>
              <a:t>Percent who </a:t>
            </a:r>
            <a:r>
              <a:rPr lang="en-US" sz="1400" dirty="0">
                <a:solidFill>
                  <a:srgbClr val="1A2B5B"/>
                </a:solidFill>
              </a:rPr>
              <a:t>agree </a:t>
            </a:r>
            <a:r>
              <a:rPr lang="en-US" sz="1400" dirty="0" smtClean="0">
                <a:solidFill>
                  <a:srgbClr val="1A2B5B"/>
                </a:solidFill>
              </a:rPr>
              <a:t>that society </a:t>
            </a:r>
            <a:r>
              <a:rPr lang="en-US" sz="1400" dirty="0">
                <a:solidFill>
                  <a:srgbClr val="1A2B5B"/>
                </a:solidFill>
              </a:rPr>
              <a:t>demands the traditional role of the university needs to </a:t>
            </a:r>
            <a:r>
              <a:rPr lang="en-US" sz="1400" dirty="0" smtClean="0">
                <a:solidFill>
                  <a:srgbClr val="1A2B5B"/>
                </a:solidFill>
              </a:rPr>
              <a:t>evolve 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1B6FB6"/>
                </a:solidFill>
              </a:rPr>
              <a:t>(vs. the traditional role is critical)</a:t>
            </a:r>
            <a:r>
              <a:rPr lang="en-US" sz="1400" dirty="0" smtClean="0">
                <a:solidFill>
                  <a:srgbClr val="1A2B5B"/>
                </a:solidFill>
              </a:rPr>
              <a:t>:</a:t>
            </a:r>
            <a:endParaRPr lang="en-US" sz="1400" dirty="0">
              <a:solidFill>
                <a:srgbClr val="1A2B5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437" y="2910132"/>
            <a:ext cx="129653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8AF33"/>
                </a:solidFill>
              </a:rPr>
              <a:t>20-point disconnect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2367755" y="2663870"/>
            <a:ext cx="158934" cy="1117600"/>
          </a:xfrm>
          <a:prstGeom prst="rightBrac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881" y="5994859"/>
            <a:ext cx="106631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131C2B"/>
                </a:solidFill>
                <a:cs typeface="Arial" panose="020B0604020202020204" pitchFamily="34" charset="0"/>
              </a:rPr>
              <a:t>Source: Edelman 2015 University Reputations and the </a:t>
            </a:r>
            <a:r>
              <a:rPr lang="en-GB" sz="800" dirty="0" smtClean="0">
                <a:solidFill>
                  <a:srgbClr val="131C2B"/>
                </a:solidFill>
                <a:cs typeface="Arial" panose="020B0604020202020204" pitchFamily="34" charset="0"/>
              </a:rPr>
              <a:t>Public</a:t>
            </a:r>
            <a:endParaRPr lang="en-GB" sz="800" dirty="0" smtClean="0">
              <a:solidFill>
                <a:srgbClr val="1A2B5B"/>
              </a:solidFill>
              <a:cs typeface="Arial" panose="020B0604020202020204" pitchFamily="34" charset="0"/>
            </a:endParaRPr>
          </a:p>
          <a:p>
            <a:r>
              <a:rPr lang="en-GB" sz="800" dirty="0" smtClean="0">
                <a:solidFill>
                  <a:srgbClr val="1A2B5B"/>
                </a:solidFill>
                <a:cs typeface="Arial" panose="020B0604020202020204" pitchFamily="34" charset="0"/>
              </a:rPr>
              <a:t>Q26</a:t>
            </a:r>
            <a:r>
              <a:rPr lang="en-GB" sz="800" dirty="0">
                <a:solidFill>
                  <a:srgbClr val="1A2B5B"/>
                </a:solidFill>
                <a:cs typeface="Arial" panose="020B0604020202020204" pitchFamily="34" charset="0"/>
              </a:rPr>
              <a:t>: Which of the following statements do you agree with most? 1) </a:t>
            </a:r>
            <a:r>
              <a:rPr lang="en-US" sz="800" dirty="0">
                <a:solidFill>
                  <a:srgbClr val="1A2B5B"/>
                </a:solidFill>
                <a:cs typeface="Arial" panose="020B0604020202020204" pitchFamily="34" charset="0"/>
              </a:rPr>
              <a:t>The traditional role of the university is critical to society; 2) Society demands the traditional role of the university needs to evolve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74371" y="612286"/>
            <a:ext cx="10902938" cy="6741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spc="200" dirty="0" smtClean="0">
                <a:solidFill>
                  <a:srgbClr val="F8AF33"/>
                </a:solidFill>
                <a:latin typeface="Trebuchet MS"/>
                <a:cs typeface="Trebuchet MS"/>
              </a:rPr>
              <a:t>THEY RESPONDED:</a:t>
            </a:r>
            <a: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  <a:t/>
            </a:r>
            <a:br>
              <a:rPr lang="en-US" sz="2400" dirty="0" smtClean="0">
                <a:solidFill>
                  <a:srgbClr val="1B6FB6"/>
                </a:solidFill>
                <a:latin typeface="Trebuchet MS"/>
                <a:cs typeface="Trebuchet MS"/>
              </a:rPr>
            </a:b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Inversely, 6 in 10 say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t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hat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t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he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r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ole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o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f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t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he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u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niversity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m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ust </a:t>
            </a:r>
            <a:r>
              <a:rPr lang="en-US" sz="2600" dirty="0">
                <a:solidFill>
                  <a:srgbClr val="1B6FB6"/>
                </a:solidFill>
                <a:latin typeface="Trebuchet MS"/>
                <a:cs typeface="Trebuchet MS"/>
              </a:rPr>
              <a:t>e</a:t>
            </a:r>
            <a:r>
              <a:rPr lang="en-US" sz="2600" dirty="0" smtClean="0">
                <a:solidFill>
                  <a:srgbClr val="1B6FB6"/>
                </a:solidFill>
                <a:latin typeface="Trebuchet MS"/>
                <a:cs typeface="Trebuchet MS"/>
              </a:rPr>
              <a:t>volve.</a:t>
            </a:r>
            <a:endParaRPr lang="en-US" sz="2600" dirty="0">
              <a:solidFill>
                <a:srgbClr val="1B6FB6"/>
              </a:solidFill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409127" y="2178562"/>
            <a:ext cx="5" cy="3549530"/>
          </a:xfrm>
          <a:prstGeom prst="line">
            <a:avLst/>
          </a:prstGeom>
          <a:ln w="222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348-1A82-C345-A929-E3DAA9E93EA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elman template 1">
  <a:themeElements>
    <a:clrScheme name="Custom 17">
      <a:dk1>
        <a:srgbClr val="131C2B"/>
      </a:dk1>
      <a:lt1>
        <a:sysClr val="window" lastClr="FFFFFF"/>
      </a:lt1>
      <a:dk2>
        <a:srgbClr val="2A3B59"/>
      </a:dk2>
      <a:lt2>
        <a:srgbClr val="DCDCDC"/>
      </a:lt2>
      <a:accent1>
        <a:srgbClr val="F8AF33"/>
      </a:accent1>
      <a:accent2>
        <a:srgbClr val="1A2B5B"/>
      </a:accent2>
      <a:accent3>
        <a:srgbClr val="124896"/>
      </a:accent3>
      <a:accent4>
        <a:srgbClr val="1B6FB6"/>
      </a:accent4>
      <a:accent5>
        <a:srgbClr val="87AFC8"/>
      </a:accent5>
      <a:accent6>
        <a:srgbClr val="131C2B"/>
      </a:accent6>
      <a:hlink>
        <a:srgbClr val="ECAA20"/>
      </a:hlink>
      <a:folHlink>
        <a:srgbClr val="87AFC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built Edelman template" id="{E7501CD5-65A0-40E9-A720-A9ADEF11DB33}" vid="{7F9ADF31-8CDF-47DE-9B9E-1E61AA654EDC}"/>
    </a:ext>
  </a:extLst>
</a:theme>
</file>

<file path=ppt/theme/theme2.xml><?xml version="1.0" encoding="utf-8"?>
<a:theme xmlns:a="http://schemas.openxmlformats.org/drawingml/2006/main" name="1_Edelman template 1">
  <a:themeElements>
    <a:clrScheme name="Education IP">
      <a:dk1>
        <a:srgbClr val="131C2B"/>
      </a:dk1>
      <a:lt1>
        <a:sysClr val="window" lastClr="FFFFFF"/>
      </a:lt1>
      <a:dk2>
        <a:srgbClr val="2A3B59"/>
      </a:dk2>
      <a:lt2>
        <a:srgbClr val="DCDCDC"/>
      </a:lt2>
      <a:accent1>
        <a:srgbClr val="F8AF33"/>
      </a:accent1>
      <a:accent2>
        <a:srgbClr val="1A2B5B"/>
      </a:accent2>
      <a:accent3>
        <a:srgbClr val="124896"/>
      </a:accent3>
      <a:accent4>
        <a:srgbClr val="1B6FB6"/>
      </a:accent4>
      <a:accent5>
        <a:srgbClr val="87AFC8"/>
      </a:accent5>
      <a:accent6>
        <a:srgbClr val="131C2B"/>
      </a:accent6>
      <a:hlink>
        <a:srgbClr val="1B6FB6"/>
      </a:hlink>
      <a:folHlink>
        <a:srgbClr val="87AFC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built Edelman template" id="{E7501CD5-65A0-40E9-A720-A9ADEF11DB33}" vid="{7F9ADF31-8CDF-47DE-9B9E-1E61AA654E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GPartnersTaxHTField0 xmlns="8ed8c818-a5de-483c-a452-5196300f527a">
      <Terms xmlns="http://schemas.microsoft.com/office/infopath/2007/PartnerControls"/>
    </NGPartnersTaxHTField0>
    <NGClientsTaxHTField0 xmlns="8ed8c818-a5de-483c-a452-5196300f527a">
      <Terms xmlns="http://schemas.microsoft.com/office/infopath/2007/PartnerControls"/>
    </NGClientsTaxHTField0>
    <NGPractices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Consumer</TermName>
          <TermId xmlns="http://schemas.microsoft.com/office/infopath/2007/PartnerControls">6b4202e1-f920-4b14-ac28-02ff5f43de1d</TermId>
        </TermInfo>
        <TermInfo xmlns="http://schemas.microsoft.com/office/infopath/2007/PartnerControls">
          <TermName xmlns="http://schemas.microsoft.com/office/infopath/2007/PartnerControls">Intelligence and Insights</TermName>
          <TermId xmlns="http://schemas.microsoft.com/office/infopath/2007/PartnerControls">fd6917ca-36b6-41c6-8ce0-ca5e752b1203</TermId>
        </TermInfo>
        <TermInfo xmlns="http://schemas.microsoft.com/office/infopath/2007/PartnerControls">
          <TermName xmlns="http://schemas.microsoft.com/office/infopath/2007/PartnerControls">Digital</TermName>
          <TermId xmlns="http://schemas.microsoft.com/office/infopath/2007/PartnerControls">f37d1dd5-3947-484b-b730-ec172c4f4c1c</TermId>
        </TermInfo>
        <TermInfo xmlns="http://schemas.microsoft.com/office/infopath/2007/PartnerControls">
          <TermName xmlns="http://schemas.microsoft.com/office/infopath/2007/PartnerControls">Creative</TermName>
          <TermId xmlns="http://schemas.microsoft.com/office/infopath/2007/PartnerControls">08ee636d-9191-4b44-a898-caf463ae00fc</TermId>
        </TermInfo>
      </Terms>
    </NGPracticesTaxHTField0>
    <NGEdelmanContentTypes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Edelman IP</TermName>
          <TermId xmlns="http://schemas.microsoft.com/office/infopath/2007/PartnerControls">11ee02a9-88bc-4b85-925d-d08684601d24</TermId>
        </TermInfo>
        <TermInfo xmlns="http://schemas.microsoft.com/office/infopath/2007/PartnerControls">
          <TermName xmlns="http://schemas.microsoft.com/office/infopath/2007/PartnerControls">Research</TermName>
          <TermId xmlns="http://schemas.microsoft.com/office/infopath/2007/PartnerControls">05c1e42a-0a23-4453-a897-77d6e636a795</TermId>
        </TermInfo>
      </Terms>
    </NGEdelmanContentTypesTaxHTField0>
    <NGLanguages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2fbda20f-4968-408f-85cc-63a20160016b</TermId>
        </TermInfo>
      </Terms>
    </NGLanguagesTaxHTField0>
    <TaxCatchAll xmlns="1971eeb9-fdff-4b69-896d-9b84cbd08dfa">
      <Value>442</Value>
      <Value>441</Value>
      <Value>261</Value>
      <Value>79</Value>
      <Value>78</Value>
      <Value>66</Value>
      <Value>65</Value>
      <Value>153</Value>
      <Value>61</Value>
      <Value>62</Value>
      <Value>417</Value>
      <Value>59</Value>
      <Value>58</Value>
      <Value>56</Value>
      <Value>52</Value>
      <Value>51</Value>
      <Value>404</Value>
      <Value>418</Value>
      <Value>34</Value>
      <Value>211</Value>
      <Value>30</Value>
      <Value>382</Value>
      <Value>381</Value>
      <Value>140</Value>
      <Value>17</Value>
      <Value>64</Value>
      <Value>479</Value>
      <Value>278</Value>
      <Value>8</Value>
      <Value>5</Value>
      <Value>4</Value>
      <Value>3</Value>
      <Value>63</Value>
      <Value>1</Value>
    </TaxCatchAll>
    <NGBusinessVerticals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Consumer Products</TermName>
          <TermId xmlns="http://schemas.microsoft.com/office/infopath/2007/PartnerControls">42cec4ba-0e3e-4a33-8291-b0bda16b4b6c</TermId>
        </TermInfo>
        <TermInfo xmlns="http://schemas.microsoft.com/office/infopath/2007/PartnerControls">
          <TermName xmlns="http://schemas.microsoft.com/office/infopath/2007/PartnerControls">Energy</TermName>
          <TermId xmlns="http://schemas.microsoft.com/office/infopath/2007/PartnerControls">a15627a9-201e-4ca9-81ce-5386346fea41</TermId>
        </TermInfo>
        <TermInfo xmlns="http://schemas.microsoft.com/office/infopath/2007/PartnerControls">
          <TermName xmlns="http://schemas.microsoft.com/office/infopath/2007/PartnerControls">Financial Services</TermName>
          <TermId xmlns="http://schemas.microsoft.com/office/infopath/2007/PartnerControls">b04625a5-8155-4e91-bbf0-a74ce316474f</TermId>
        </TermInfo>
        <TermInfo xmlns="http://schemas.microsoft.com/office/infopath/2007/PartnerControls">
          <TermName xmlns="http://schemas.microsoft.com/office/infopath/2007/PartnerControls">Food ＆ Beverage</TermName>
          <TermId xmlns="http://schemas.microsoft.com/office/infopath/2007/PartnerControls">c220a234-ad9b-4943-8df3-69d5a85ee7a8</TermId>
        </TermInfo>
        <TermInfo xmlns="http://schemas.microsoft.com/office/infopath/2007/PartnerControls">
          <TermName xmlns="http://schemas.microsoft.com/office/infopath/2007/PartnerControls">Healthcare and Pharmaceuticals</TermName>
          <TermId xmlns="http://schemas.microsoft.com/office/infopath/2007/PartnerControls">408cdd71-6fc2-4fea-b98c-365167ca94e9</TermId>
        </TermInfo>
        <TermInfo xmlns="http://schemas.microsoft.com/office/infopath/2007/PartnerControls">
          <TermName xmlns="http://schemas.microsoft.com/office/infopath/2007/PartnerControls">Technology</TermName>
          <TermId xmlns="http://schemas.microsoft.com/office/infopath/2007/PartnerControls">3cb7a14a-9bc3-4390-82b5-bba93d076229</TermId>
        </TermInfo>
      </Terms>
    </NGBusinessVerticalsTaxHTField0>
    <NGDocumentSource xmlns="8ed8c818-a5de-483c-a452-5196300f527a">Client</NGDocumentSource>
    <NGTargetAudiences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Baby Boomers</TermName>
          <TermId xmlns="http://schemas.microsoft.com/office/infopath/2007/PartnerControls">66bf1c59-a512-464a-a7d7-a7943723ca77</TermId>
        </TermInfo>
        <TermInfo xmlns="http://schemas.microsoft.com/office/infopath/2007/PartnerControls">
          <TermName xmlns="http://schemas.microsoft.com/office/infopath/2007/PartnerControls">College Students</TermName>
          <TermId xmlns="http://schemas.microsoft.com/office/infopath/2007/PartnerControls">9f7ab5bf-a7c9-46e8-9f84-1287726cfb91</TermId>
        </TermInfo>
        <TermInfo xmlns="http://schemas.microsoft.com/office/infopath/2007/PartnerControls">
          <TermName xmlns="http://schemas.microsoft.com/office/infopath/2007/PartnerControls">Generation Y / Millennials</TermName>
          <TermId xmlns="http://schemas.microsoft.com/office/infopath/2007/PartnerControls">604cc0f5-7d4d-49e5-95ab-d9d1425e84e0</TermId>
        </TermInfo>
        <TermInfo xmlns="http://schemas.microsoft.com/office/infopath/2007/PartnerControls">
          <TermName xmlns="http://schemas.microsoft.com/office/infopath/2007/PartnerControls">Generation X</TermName>
          <TermId xmlns="http://schemas.microsoft.com/office/infopath/2007/PartnerControls">c81e4190-039d-4b79-802d-891651bff11d</TermId>
        </TermInfo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2ccb77c3-c6b9-45f7-9a73-7a0e1910c165</TermId>
        </TermInfo>
      </Terms>
    </NGTargetAudiencesTaxHTField0>
    <NGDescription xmlns="8ed8c818-a5de-483c-a452-5196300f527a">Global master deck of our latest IP, Innovation and the Earned Brand – a look at consumer attitudes and concerns around brand innovation, the power of peer conversations to shape those attitudes, and the behaviors of successful brand innovators.*Speaker notes are included in the notes section. </NGDescription>
    <NGRelatedOffice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Asia Pacific Middle East and Africa</TermName>
          <TermId xmlns="http://schemas.microsoft.com/office/infopath/2007/PartnerControls">f84ab3bf-9311-47c1-860b-ef12c75b3b0f</TermId>
        </TermInfo>
        <TermInfo xmlns="http://schemas.microsoft.com/office/infopath/2007/PartnerControls">
          <TermName xmlns="http://schemas.microsoft.com/office/infopath/2007/PartnerControls">Canada</TermName>
          <TermId xmlns="http://schemas.microsoft.com/office/infopath/2007/PartnerControls">3ff972a7-43ef-4d58-975b-f711cafd1c7f</TermId>
        </TermInfo>
        <TermInfo xmlns="http://schemas.microsoft.com/office/infopath/2007/PartnerControls">
          <TermName xmlns="http://schemas.microsoft.com/office/infopath/2007/PartnerControls">Europe</TermName>
          <TermId xmlns="http://schemas.microsoft.com/office/infopath/2007/PartnerControls">a956ebd7-5109-4515-b829-09854b790a42</TermId>
        </TermInfo>
        <TermInfo xmlns="http://schemas.microsoft.com/office/infopath/2007/PartnerControls">
          <TermName xmlns="http://schemas.microsoft.com/office/infopath/2007/PartnerControls">United States</TermName>
          <TermId xmlns="http://schemas.microsoft.com/office/infopath/2007/PartnerControls">b2684b00-e3ab-4545-8dd2-5fa518a7c592</TermId>
        </TermInfo>
        <TermInfo xmlns="http://schemas.microsoft.com/office/infopath/2007/PartnerControls">
          <TermName xmlns="http://schemas.microsoft.com/office/infopath/2007/PartnerControls">Latin America</TermName>
          <TermId xmlns="http://schemas.microsoft.com/office/infopath/2007/PartnerControls">834adc2c-de70-4504-8699-6bb3b2bbd384</TermId>
        </TermInfo>
      </Terms>
    </NGRelatedOfficeTaxHTField0>
    <NGIsPinned xmlns="8ed8c818-a5de-483c-a452-5196300f527a">false</NGIsPinned>
    <NGCapabilitiesTaxHTField0 xmlns="8ed8c818-a5de-483c-a452-5196300f52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Consumer Insights</TermName>
          <TermId xmlns="http://schemas.microsoft.com/office/infopath/2007/PartnerControls">29cb10d0-8c47-4d31-acff-1baeb7700b81</TermId>
        </TermInfo>
        <TermInfo xmlns="http://schemas.microsoft.com/office/infopath/2007/PartnerControls">
          <TermName xmlns="http://schemas.microsoft.com/office/infopath/2007/PartnerControls">Qualitative Research</TermName>
          <TermId xmlns="http://schemas.microsoft.com/office/infopath/2007/PartnerControls">5032db0b-5d62-423f-a7a6-538552d90486</TermId>
        </TermInfo>
        <TermInfo xmlns="http://schemas.microsoft.com/office/infopath/2007/PartnerControls">
          <TermName xmlns="http://schemas.microsoft.com/office/infopath/2007/PartnerControls">Quantitative Research</TermName>
          <TermId xmlns="http://schemas.microsoft.com/office/infopath/2007/PartnerControls">e0177833-0aa2-4405-a3d9-7f1526165e3d</TermId>
        </TermInfo>
        <TermInfo xmlns="http://schemas.microsoft.com/office/infopath/2007/PartnerControls">
          <TermName xmlns="http://schemas.microsoft.com/office/infopath/2007/PartnerControls">Focus Groups</TermName>
          <TermId xmlns="http://schemas.microsoft.com/office/infopath/2007/PartnerControls">d094fb25-e953-43ee-b3c6-8b618619cf42</TermId>
        </TermInfo>
        <TermInfo xmlns="http://schemas.microsoft.com/office/infopath/2007/PartnerControls">
          <TermName xmlns="http://schemas.microsoft.com/office/infopath/2007/PartnerControls">In-Depth Interviews</TermName>
          <TermId xmlns="http://schemas.microsoft.com/office/infopath/2007/PartnerControls">6a2023a7-132d-4e7d-8ddf-9af43ada4245</TermId>
        </TermInfo>
        <TermInfo xmlns="http://schemas.microsoft.com/office/infopath/2007/PartnerControls">
          <TermName xmlns="http://schemas.microsoft.com/office/infopath/2007/PartnerControls">Audience Attitudes and Usage</TermName>
          <TermId xmlns="http://schemas.microsoft.com/office/infopath/2007/PartnerControls">363f3934-2a80-4b78-9569-c059114c7d02</TermId>
        </TermInfo>
        <TermInfo xmlns="http://schemas.microsoft.com/office/infopath/2007/PartnerControls">
          <TermName xmlns="http://schemas.microsoft.com/office/infopath/2007/PartnerControls">Audience Targeting and Segmentation</TermName>
          <TermId xmlns="http://schemas.microsoft.com/office/infopath/2007/PartnerControls">c5ff3ea4-3db6-4f15-bee5-17864227a225</TermId>
        </TermInfo>
        <TermInfo xmlns="http://schemas.microsoft.com/office/infopath/2007/PartnerControls">
          <TermName xmlns="http://schemas.microsoft.com/office/infopath/2007/PartnerControls">Mobile Strategy</TermName>
          <TermId xmlns="http://schemas.microsoft.com/office/infopath/2007/PartnerControls">361c3211-c6f9-43ae-955e-bc02be07f7a1</TermId>
        </TermInfo>
        <TermInfo xmlns="http://schemas.microsoft.com/office/infopath/2007/PartnerControls">
          <TermName xmlns="http://schemas.microsoft.com/office/infopath/2007/PartnerControls">Mobile Advertising</TermName>
          <TermId xmlns="http://schemas.microsoft.com/office/infopath/2007/PartnerControls">eeb4ede1-c530-41a7-bb89-086f9c3cb5d4</TermId>
        </TermInfo>
        <TermInfo xmlns="http://schemas.microsoft.com/office/infopath/2007/PartnerControls">
          <TermName xmlns="http://schemas.microsoft.com/office/infopath/2007/PartnerControls">Brand Experiences - Digital</TermName>
          <TermId xmlns="http://schemas.microsoft.com/office/infopath/2007/PartnerControls">fb406155-a136-489c-91d9-be6c5bafe641</TermId>
        </TermInfo>
      </Terms>
    </NGCapabilitiesTaxHTField0>
    <NGInternalAuthor xmlns="8ed8c818-a5de-483c-a452-5196300f527a">
      <UserInfo>
        <DisplayName>Gurevich, Maxine</DisplayName>
        <AccountId>19</AccountId>
        <AccountType/>
      </UserInfo>
      <UserInfo>
        <DisplayName>Ries, Tonia</DisplayName>
        <AccountId>1350</AccountId>
        <AccountType/>
      </UserInfo>
      <UserInfo>
        <DisplayName>Hutton, Michelle</DisplayName>
        <AccountId>498</AccountId>
        <AccountType/>
      </UserInfo>
    </NGInternalAuthor>
    <KMFavorites xmlns="1971eeb9-fdff-4b69-896d-9b84cbd08dfa">
      <UserInfo>
        <DisplayName>Gurevich, Maxine</DisplayName>
        <AccountId>19</AccountId>
        <AccountType/>
      </UserInfo>
      <UserInfo>
        <DisplayName>Ries, Tonia</DisplayName>
        <AccountId>1350</AccountId>
        <AccountType/>
      </UserInfo>
    </KMFavorites>
    <KMLikes xmlns="1971eeb9-fdff-4b69-896d-9b84cbd08dfa">
      <UserInfo>
        <DisplayName/>
        <AccountId xsi:nil="true"/>
        <AccountType/>
      </UserInfo>
    </KMLikes>
    <KMPinnedClientsTaxHTField0 xmlns="1971eeb9-fdff-4b69-896d-9b84cbd08dfa">
      <Terms xmlns="http://schemas.microsoft.com/office/infopath/2007/PartnerControls"/>
    </KMPinnedClientsTaxHTField0>
    <KMPinnedCapabilitiesTaxHTField0 xmlns="1971eeb9-fdff-4b69-896d-9b84cbd08dfa">
      <Terms xmlns="http://schemas.microsoft.com/office/infopath/2007/PartnerControls"/>
    </KMPinnedCapabilitiesTaxHTField0>
    <KMPinnedPartnersTaxHTField0 xmlns="1971eeb9-fdff-4b69-896d-9b84cbd08dfa">
      <Terms xmlns="http://schemas.microsoft.com/office/infopath/2007/PartnerControls"/>
    </KMPinnedPartner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elman Document" ma:contentTypeID="0x01010058D0F890EC1B47828AF93BB06769468B00A6C31B7104244B629BE62547833F0800008356545524FF4F4E89CF43A8210C6DE9" ma:contentTypeVersion="6" ma:contentTypeDescription="Custom document content type for all Edelman documents" ma:contentTypeScope="" ma:versionID="b0f84b9ec48ea58ca17f512b4f23e707">
  <xsd:schema xmlns:xsd="http://www.w3.org/2001/XMLSchema" xmlns:xs="http://www.w3.org/2001/XMLSchema" xmlns:p="http://schemas.microsoft.com/office/2006/metadata/properties" xmlns:ns2="8ed8c818-a5de-483c-a452-5196300f527a" xmlns:ns3="1971eeb9-fdff-4b69-896d-9b84cbd08dfa" targetNamespace="http://schemas.microsoft.com/office/2006/metadata/properties" ma:root="true" ma:fieldsID="547e34cd90b29f26bd00bd8182f0019f" ns2:_="" ns3:_="">
    <xsd:import namespace="8ed8c818-a5de-483c-a452-5196300f527a"/>
    <xsd:import namespace="1971eeb9-fdff-4b69-896d-9b84cbd08dfa"/>
    <xsd:element name="properties">
      <xsd:complexType>
        <xsd:sequence>
          <xsd:element name="documentManagement">
            <xsd:complexType>
              <xsd:all>
                <xsd:element ref="ns2:NGPracticesTaxHTField0" minOccurs="0"/>
                <xsd:element ref="ns2:NGDescription"/>
                <xsd:element ref="ns2:NGEdelmanContentTypesTaxHTField0" minOccurs="0"/>
                <xsd:element ref="ns2:NGLanguagesTaxHTField0" minOccurs="0"/>
                <xsd:element ref="ns2:NGCapabilitiesTaxHTField0" minOccurs="0"/>
                <xsd:element ref="ns2:NGClientsTaxHTField0" minOccurs="0"/>
                <xsd:element ref="ns2:NGPartnersTaxHTField0" minOccurs="0"/>
                <xsd:element ref="ns2:NGBusinessVerticalsTaxHTField0" minOccurs="0"/>
                <xsd:element ref="ns2:NGRelatedOfficeTaxHTField0" minOccurs="0"/>
                <xsd:element ref="ns2:NGInternalAuthor" minOccurs="0"/>
                <xsd:element ref="ns2:NGDocumentSource" minOccurs="0"/>
                <xsd:element ref="ns2:NGIsPinned" minOccurs="0"/>
                <xsd:element ref="ns3:TaxCatchAll" minOccurs="0"/>
                <xsd:element ref="ns2:NGTargetAudiencesTaxHTField0" minOccurs="0"/>
                <xsd:element ref="ns3:TaxCatchAllLabel" minOccurs="0"/>
                <xsd:element ref="ns3:KMFavorites" minOccurs="0"/>
                <xsd:element ref="ns3:KMLikes" minOccurs="0"/>
                <xsd:element ref="ns3:KMPinnedClientsTaxHTField0" minOccurs="0"/>
                <xsd:element ref="ns3:KMPinnedPartnersTaxHTField0" minOccurs="0"/>
                <xsd:element ref="ns3:KMPinnedCapabiliti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8c818-a5de-483c-a452-5196300f527a" elementFormDefault="qualified">
    <xsd:import namespace="http://schemas.microsoft.com/office/2006/documentManagement/types"/>
    <xsd:import namespace="http://schemas.microsoft.com/office/infopath/2007/PartnerControls"/>
    <xsd:element name="NGPracticesTaxHTField0" ma:index="8" nillable="true" ma:taxonomy="true" ma:internalName="NGPracticesTaxHTField0" ma:taxonomyFieldName="NGPractices" ma:displayName="Practices" ma:fieldId="{5ab28115-443b-47db-a856-61d2637342ef}" ma:taxonomyMulti="true" ma:sspId="997e9730-b675-4190-8f42-5df0400bc577" ma:termSetId="9d83019f-a6e8-4fcb-ae09-95984fd366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Description" ma:index="10" ma:displayName="Description" ma:internalName="NGDescription">
      <xsd:simpleType>
        <xsd:restriction base="dms:Note"/>
      </xsd:simpleType>
    </xsd:element>
    <xsd:element name="NGEdelmanContentTypesTaxHTField0" ma:index="11" nillable="true" ma:taxonomy="true" ma:internalName="NGEdelmanContentTypesTaxHTField0" ma:taxonomyFieldName="NGEdelmanContentTypes" ma:displayName="Edelman Content Types" ma:fieldId="{b412be35-8866-4752-acc6-daaaf15b2fae}" ma:taxonomyMulti="true" ma:sspId="997e9730-b675-4190-8f42-5df0400bc577" ma:termSetId="6f80dd55-6ec5-4ba7-bb1f-ae7d4ff23b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LanguagesTaxHTField0" ma:index="13" nillable="true" ma:taxonomy="true" ma:internalName="NGLanguagesTaxHTField0" ma:taxonomyFieldName="NGLanguages" ma:displayName="Languages" ma:fieldId="{651992ea-40aa-4cfd-9de0-1c9daf680e35}" ma:taxonomyMulti="true" ma:sspId="997e9730-b675-4190-8f42-5df0400bc577" ma:termSetId="4b413ef2-9fc1-48f0-8552-90b2612e9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CapabilitiesTaxHTField0" ma:index="15" nillable="true" ma:taxonomy="true" ma:internalName="NGCapabilitiesTaxHTField0" ma:taxonomyFieldName="NGCapabilities" ma:displayName="Related Capabilities and Processes" ma:fieldId="{f10c2fd1-e62a-4d25-90a2-591e914db293}" ma:taxonomyMulti="true" ma:sspId="997e9730-b675-4190-8f42-5df0400bc577" ma:termSetId="52c576bf-b51f-4526-b6ff-2080e85df2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ClientsTaxHTField0" ma:index="17" nillable="true" ma:taxonomy="true" ma:internalName="NGClientsTaxHTField0" ma:taxonomyFieldName="NGClients" ma:displayName="Related Clients" ma:fieldId="{3b3cab9c-07fa-470c-9d5e-649e54efe287}" ma:taxonomyMulti="true" ma:sspId="997e9730-b675-4190-8f42-5df0400bc577" ma:termSetId="b76bba50-7797-4b9e-94a0-5c75c8633b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PartnersTaxHTField0" ma:index="19" nillable="true" ma:taxonomy="true" ma:internalName="NGPartnersTaxHTField0" ma:taxonomyFieldName="NGPartners" ma:displayName="Related Partners" ma:fieldId="{0dd8dc73-ddaa-42ad-bbc4-50ce0f8afe9c}" ma:taxonomyMulti="true" ma:sspId="997e9730-b675-4190-8f42-5df0400bc577" ma:termSetId="deeeb7b9-3e0e-412b-a054-83173d6404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BusinessVerticalsTaxHTField0" ma:index="21" nillable="true" ma:taxonomy="true" ma:internalName="NGBusinessVerticalsTaxHTField0" ma:taxonomyFieldName="NGBusinessVerticals" ma:displayName="Related Sectors" ma:fieldId="{877d20a9-54fc-4d30-ae33-98405524b423}" ma:taxonomyMulti="true" ma:sspId="997e9730-b675-4190-8f42-5df0400bc577" ma:termSetId="b945193c-62d7-4a01-8167-77bce33114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RelatedOfficeTaxHTField0" ma:index="23" nillable="true" ma:taxonomy="true" ma:internalName="NGRelatedOfficeTaxHTField0" ma:taxonomyFieldName="NGRelatedOffice" ma:displayName="Related Offices" ma:fieldId="{61619166-7d2b-4c67-a3e9-2b8e72d8db13}" ma:taxonomyMulti="true" ma:sspId="997e9730-b675-4190-8f42-5df0400bc577" ma:termSetId="6e922fd2-d525-42d7-96de-fb1c5ec0da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GInternalAuthor" ma:index="25" nillable="true" ma:displayName="Internal Contact" ma:list="UserInfo" ma:internalName="NGInternalAutho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GDocumentSource" ma:index="26" nillable="true" ma:displayName="Confidentiality" ma:default="Internal" ma:format="RadioButtons" ma:internalName="NGDocumentSource">
      <xsd:simpleType>
        <xsd:restriction base="dms:Choice">
          <xsd:enumeration value="Internal Only"/>
          <xsd:enumeration value="Client"/>
          <xsd:enumeration value="External"/>
        </xsd:restriction>
      </xsd:simpleType>
    </xsd:element>
    <xsd:element name="NGIsPinned" ma:index="27" nillable="true" ma:displayName="Is Pinned" ma:default="0" ma:internalName="NGIsPinned">
      <xsd:simpleType>
        <xsd:restriction base="dms:Boolean"/>
      </xsd:simpleType>
    </xsd:element>
    <xsd:element name="NGTargetAudiencesTaxHTField0" ma:index="29" nillable="true" ma:taxonomy="true" ma:internalName="NGTargetAudiencesTaxHTField0" ma:taxonomyFieldName="NGTargetAudiences" ma:displayName="Target Audiences" ma:fieldId="{fdcac654-382e-4126-8765-563dcd5d998b}" ma:taxonomyMulti="true" ma:sspId="997e9730-b675-4190-8f42-5df0400bc577" ma:termSetId="dff3eaee-ea51-4f9e-b640-bd30c5a5b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1eeb9-fdff-4b69-896d-9b84cbd08dfa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description="" ma:hidden="true" ma:list="{519525ce-9b3a-44af-9dae-e054656abe35}" ma:internalName="TaxCatchAll" ma:showField="CatchAllData" ma:web="1971eeb9-fdff-4b69-896d-9b84cbd08d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hidden="true" ma:list="{519525ce-9b3a-44af-9dae-e054656abe35}" ma:internalName="TaxCatchAllLabel" ma:readOnly="true" ma:showField="CatchAllDataLabel" ma:web="1971eeb9-fdff-4b69-896d-9b84cbd08d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MFavorites" ma:index="32" nillable="true" ma:displayName="User Favorites" ma:list="UserInfo" ma:internalName="KMFavorite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MLikes" ma:index="33" nillable="true" ma:displayName="User Likes" ma:list="UserInfo" ma:internalName="KMLike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MPinnedClientsTaxHTField0" ma:index="34" nillable="true" ma:taxonomy="true" ma:internalName="KMPinnedClientsTaxHTField0" ma:taxonomyFieldName="KMPinnedClients" ma:displayName="Pinned Clients" ma:fieldId="{acd81db4-310a-4866-a7fe-1733fba3bf99}" ma:taxonomyMulti="true" ma:sspId="997e9730-b675-4190-8f42-5df0400bc577" ma:termSetId="b76bba50-7797-4b9e-94a0-5c75c8633b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MPinnedPartnersTaxHTField0" ma:index="36" nillable="true" ma:taxonomy="true" ma:internalName="KMPinnedPartnersTaxHTField0" ma:taxonomyFieldName="KMPinnedPartners" ma:displayName="Pinned Partners" ma:fieldId="{d2891fc1-6a6a-44d0-a5b3-731bd40f7a13}" ma:taxonomyMulti="true" ma:sspId="997e9730-b675-4190-8f42-5df0400bc577" ma:termSetId="deeeb7b9-3e0e-412b-a054-83173d6404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MPinnedCapabilitiesTaxHTField0" ma:index="38" nillable="true" ma:taxonomy="true" ma:internalName="KMPinnedCapabilitiesTaxHTField0" ma:taxonomyFieldName="KMPinnedCapabilities" ma:displayName="Pinned Capabilities" ma:fieldId="{ee73a589-e959-4d47-a7d4-14d3a3a8410e}" ma:taxonomyMulti="true" ma:sspId="997e9730-b675-4190-8f42-5df0400bc577" ma:termSetId="52c576bf-b51f-4526-b6ff-2080e85df27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3C41FD-B2C8-41FC-8232-3911FC51C6A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1971eeb9-fdff-4b69-896d-9b84cbd08dfa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ed8c818-a5de-483c-a452-5196300f527a"/>
  </ds:schemaRefs>
</ds:datastoreItem>
</file>

<file path=customXml/itemProps2.xml><?xml version="1.0" encoding="utf-8"?>
<ds:datastoreItem xmlns:ds="http://schemas.openxmlformats.org/officeDocument/2006/customXml" ds:itemID="{048A23BB-10FF-4F39-BFC2-F575F3C9F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8c818-a5de-483c-a452-5196300f527a"/>
    <ds:schemaRef ds:uri="1971eeb9-fdff-4b69-896d-9b84cbd08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85FE78-FBFB-4569-B500-1EBFA65A59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50464</TotalTime>
  <Words>1166</Words>
  <Application>Microsoft Office PowerPoint</Application>
  <PresentationFormat>Widescreen</PresentationFormat>
  <Paragraphs>190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Edelman template 1</vt:lpstr>
      <vt:lpstr>1_Edelman template 1</vt:lpstr>
      <vt:lpstr>A Roadmap for Higher Education Leaders</vt:lpstr>
      <vt:lpstr>Methodology</vt:lpstr>
      <vt:lpstr>INSIGHT: ONE</vt:lpstr>
      <vt:lpstr>PowerPoint Presentation</vt:lpstr>
      <vt:lpstr>WHEN ASKED ABOUT CRITICAL CHALLENGES FACING HIGHER EDUCATION:  Academics worry about quality—the public worries about jobs.</vt:lpstr>
      <vt:lpstr>PowerPoint Presentation</vt:lpstr>
      <vt:lpstr>PowerPoint Presentation</vt:lpstr>
      <vt:lpstr>PowerPoint Presentation</vt:lpstr>
      <vt:lpstr>PowerPoint Presentation</vt:lpstr>
      <vt:lpstr>INSIGHT: THREE</vt:lpstr>
      <vt:lpstr>MEDIA PREFERENCES: The public listens to universities. They also rely on many sources for information about higher education.</vt:lpstr>
      <vt:lpstr>MEDIA PREFERENCES: Online search is king. Social networks are becoming important sources for higher education information, especially for younger audiences.</vt:lpstr>
      <vt:lpstr>MEDIA PREFERENCES: External audiences—especially younger audiences—are using social networks far more than academics are. The 40-point gap is where some issues can turn into crises. </vt:lpstr>
      <vt:lpstr>Instagram And Twitter are important  for reaching younger audiences</vt:lpstr>
      <vt:lpstr>PowerPoint Presentation</vt:lpstr>
      <vt:lpstr>PowerPoint Presentation</vt:lpstr>
    </vt:vector>
  </TitlesOfParts>
  <Company>DJE Holdings,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Earned Brand Global Master Deck 2015</dc:title>
  <dc:creator>Palmer, Alison</dc:creator>
  <cp:lastModifiedBy>Staley, Joel</cp:lastModifiedBy>
  <cp:revision>1708</cp:revision>
  <cp:lastPrinted>2015-10-29T16:32:42Z</cp:lastPrinted>
  <dcterms:created xsi:type="dcterms:W3CDTF">2015-05-07T13:30:11Z</dcterms:created>
  <dcterms:modified xsi:type="dcterms:W3CDTF">2016-02-22T14:15:41Z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0x01010058D0F890EC1B47828AF93BB06769468B00A6C31B7104244B629BE62547833F0800008356545524FF4F4E89CF43A8210C6DE9</vt:lpwstr>
  </property>
  <property fmtid="{D5CDD505-2E9C-101B-9397-08002B2CF9AE}" pid="3" name="_dlc_policyId">
    <vt:lpwstr>0x0101000AB6BED10DA6574D9B14EDDDC778887A|-634250380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id="Microsoft.Office.RecordsManagement.PolicyFeatures.Expiration.Formula.BuiltIn"&gt;&lt;number&gt;1&lt;/number&gt;&lt;property&gt;Created&lt;/property&gt;&lt;propertyId&gt;8c06beca-0777-48f7-91c7-6da68bc07b69&lt;/propertyId&gt;&lt;period&gt;days&lt;/period&gt;&lt;/formula&gt;</vt:lpwstr>
  </property>
  <property fmtid="{D5CDD505-2E9C-101B-9397-08002B2CF9AE}" pid="5" name="NGBusinessVerticals">
    <vt:lpwstr>4;#Consumer Products|42cec4ba-0e3e-4a33-8291-b0bda16b4b6c;#59;#Energy|a15627a9-201e-4ca9-81ce-5386346fea41;#58;#Financial Services|b04625a5-8155-4e91-bbf0-a74ce316474f;#5;#Food ＆ Beverage|c220a234-ad9b-4943-8df3-69d5a85ee7a8;#66;#Healthcare and Pharmaceut</vt:lpwstr>
  </property>
  <property fmtid="{D5CDD505-2E9C-101B-9397-08002B2CF9AE}" pid="6" name="NGLanguages">
    <vt:lpwstr>3;#English|2fbda20f-4968-408f-85cc-63a20160016b</vt:lpwstr>
  </property>
  <property fmtid="{D5CDD505-2E9C-101B-9397-08002B2CF9AE}" pid="7" name="NGClients">
    <vt:lpwstr/>
  </property>
  <property fmtid="{D5CDD505-2E9C-101B-9397-08002B2CF9AE}" pid="8" name="NGRelatedOffice">
    <vt:lpwstr>61;#Asia Pacific Middle East and Africa|f84ab3bf-9311-47c1-860b-ef12c75b3b0f;#62;#Canada|3ff972a7-43ef-4d58-975b-f711cafd1c7f;#63;#Europe|a956ebd7-5109-4515-b829-09854b790a42;#65;#United States|b2684b00-e3ab-4545-8dd2-5fa518a7c592;#64;#Latin America|834ad</vt:lpwstr>
  </property>
  <property fmtid="{D5CDD505-2E9C-101B-9397-08002B2CF9AE}" pid="9" name="NGTargetAudiences">
    <vt:lpwstr>261;#Baby Boomers|66bf1c59-a512-464a-a7d7-a7943723ca77;#78;#College Students|9f7ab5bf-a7c9-46e8-9f84-1287726cfb91;#8;#Generation Y / Millennials|604cc0f5-7d4d-49e5-95ab-d9d1425e84e0;#79;#Generation X|c81e4190-039d-4b79-802d-891651bff11d;#140;#Global|2ccb7</vt:lpwstr>
  </property>
  <property fmtid="{D5CDD505-2E9C-101B-9397-08002B2CF9AE}" pid="10" name="NGEdelmanContentTypes">
    <vt:lpwstr>51;#Edelman IP|11ee02a9-88bc-4b85-925d-d08684601d24;#56;#Research|05c1e42a-0a23-4453-a897-77d6e636a795</vt:lpwstr>
  </property>
  <property fmtid="{D5CDD505-2E9C-101B-9397-08002B2CF9AE}" pid="11" name="NGPartners">
    <vt:lpwstr/>
  </property>
  <property fmtid="{D5CDD505-2E9C-101B-9397-08002B2CF9AE}" pid="12" name="NGPractices">
    <vt:lpwstr>1;#Consumer|6b4202e1-f920-4b14-ac28-02ff5f43de1d;#382;#Intelligence and Insights|fd6917ca-36b6-41c6-8ce0-ca5e752b1203;#17;#Digital|f37d1dd5-3947-484b-b730-ec172c4f4c1c;#381;#Creative|08ee636d-9191-4b44-a898-caf463ae00fc</vt:lpwstr>
  </property>
  <property fmtid="{D5CDD505-2E9C-101B-9397-08002B2CF9AE}" pid="13" name="NGCapabilities">
    <vt:lpwstr>52;#Consumer Insights|29cb10d0-8c47-4d31-acff-1baeb7700b81;#418;#Qualitative Research|5032db0b-5d62-423f-a7a6-538552d90486;#404;#Quantitative Research|e0177833-0aa2-4405-a3d9-7f1526165e3d;#479;#Focus Groups|d094fb25-e953-43ee-b3c6-8b618619cf42;#417;#In-De</vt:lpwstr>
  </property>
  <property fmtid="{D5CDD505-2E9C-101B-9397-08002B2CF9AE}" pid="14" name="KMPinnedClients">
    <vt:lpwstr/>
  </property>
  <property fmtid="{D5CDD505-2E9C-101B-9397-08002B2CF9AE}" pid="15" name="KMPinnedPartners">
    <vt:lpwstr/>
  </property>
  <property fmtid="{D5CDD505-2E9C-101B-9397-08002B2CF9AE}" pid="16" name="KMPinnedCapabilities">
    <vt:lpwstr/>
  </property>
</Properties>
</file>