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1" r:id="rId2"/>
    <p:sldId id="272" r:id="rId3"/>
    <p:sldId id="273" r:id="rId4"/>
    <p:sldId id="274" r:id="rId5"/>
    <p:sldId id="275" r:id="rId6"/>
    <p:sldId id="278" r:id="rId7"/>
    <p:sldId id="279" r:id="rId8"/>
    <p:sldId id="282" r:id="rId9"/>
    <p:sldId id="284" r:id="rId10"/>
    <p:sldId id="283" r:id="rId1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9">
          <p15:clr>
            <a:srgbClr val="A4A3A4"/>
          </p15:clr>
        </p15:guide>
        <p15:guide id="2" orient="horz" pos="1620">
          <p15:clr>
            <a:srgbClr val="A4A3A4"/>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3166"/>
    <a:srgbClr val="F5B334"/>
    <a:srgbClr val="573473"/>
    <a:srgbClr val="005596"/>
    <a:srgbClr val="EA744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48" autoAdjust="0"/>
  </p:normalViewPr>
  <p:slideViewPr>
    <p:cSldViewPr snapToGrid="0" snapToObjects="1">
      <p:cViewPr varScale="1">
        <p:scale>
          <a:sx n="73" d="100"/>
          <a:sy n="73" d="100"/>
        </p:scale>
        <p:origin x="228" y="48"/>
      </p:cViewPr>
      <p:guideLst>
        <p:guide orient="horz" pos="1619"/>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97819"/>
            <a:ext cx="7772400" cy="1102519"/>
          </a:xfrm>
        </p:spPr>
        <p:txBody>
          <a:bodyPr>
            <a:noAutofit/>
          </a:bodyPr>
          <a:lstStyle>
            <a:lvl1pPr>
              <a:defRPr sz="5400" b="1" i="0" baseline="0">
                <a:solidFill>
                  <a:schemeClr val="bg1"/>
                </a:solidFill>
                <a:latin typeface="Open Sans"/>
                <a:cs typeface="Open Sans"/>
              </a:defRPr>
            </a:lvl1pPr>
          </a:lstStyle>
          <a:p>
            <a:r>
              <a:rPr lang="en-US" dirty="0"/>
              <a:t>TITLE SLIDE</a:t>
            </a:r>
          </a:p>
        </p:txBody>
      </p:sp>
      <p:pic>
        <p:nvPicPr>
          <p:cNvPr id="3" name="Picture 2" descr="CJC logo_UF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01350" y="4332296"/>
            <a:ext cx="2340864" cy="588264"/>
          </a:xfrm>
          <a:prstGeom prst="rect">
            <a:avLst/>
          </a:prstGeom>
        </p:spPr>
      </p:pic>
      <p:sp>
        <p:nvSpPr>
          <p:cNvPr id="15" name="Text Placeholder 14"/>
          <p:cNvSpPr>
            <a:spLocks noGrp="1"/>
          </p:cNvSpPr>
          <p:nvPr>
            <p:ph type="body" sz="quarter" idx="11"/>
          </p:nvPr>
        </p:nvSpPr>
        <p:spPr>
          <a:xfrm>
            <a:off x="1371600" y="2700338"/>
            <a:ext cx="6400800" cy="338137"/>
          </a:xfrm>
        </p:spPr>
        <p:txBody>
          <a:bodyPr>
            <a:noAutofit/>
          </a:bodyPr>
          <a:lstStyle>
            <a:lvl1pPr marL="0" indent="0" algn="ctr">
              <a:buNone/>
              <a:defRPr sz="1600" b="1" i="0">
                <a:solidFill>
                  <a:srgbClr val="FFFFFF"/>
                </a:solidFill>
                <a:latin typeface="Open Sans"/>
                <a:cs typeface="Open Sans"/>
              </a:defRPr>
            </a:lvl1pPr>
            <a:lvl2pPr marL="457200" indent="0" algn="ctr">
              <a:buNone/>
              <a:defRPr sz="1600" b="1" i="0">
                <a:solidFill>
                  <a:srgbClr val="FFFFFF"/>
                </a:solidFill>
                <a:latin typeface="Open Sans"/>
                <a:cs typeface="Open Sans"/>
              </a:defRPr>
            </a:lvl2pPr>
            <a:lvl3pPr marL="914400" indent="0" algn="ctr">
              <a:buNone/>
              <a:defRPr sz="1600" b="1" i="0">
                <a:solidFill>
                  <a:srgbClr val="FFFFFF"/>
                </a:solidFill>
                <a:latin typeface="Open Sans"/>
                <a:cs typeface="Open Sans"/>
              </a:defRPr>
            </a:lvl3pPr>
            <a:lvl4pPr marL="1371600" indent="0" algn="ctr">
              <a:buNone/>
              <a:defRPr sz="1600" b="1" i="0">
                <a:solidFill>
                  <a:srgbClr val="FFFFFF"/>
                </a:solidFill>
                <a:latin typeface="Open Sans"/>
                <a:cs typeface="Open Sans"/>
              </a:defRPr>
            </a:lvl4pPr>
            <a:lvl5pPr marL="1828800" indent="0" algn="ctr">
              <a:buNone/>
              <a:defRPr sz="1600" b="1" i="0">
                <a:solidFill>
                  <a:srgbClr val="FFFFFF"/>
                </a:solidFill>
                <a:latin typeface="Open Sans"/>
                <a:cs typeface="Open San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11547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With Backgroun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lvl1pPr>
              <a:defRPr>
                <a:solidFill>
                  <a:srgbClr val="FFFFFF"/>
                </a:solidFill>
              </a:defRPr>
            </a:lvl1pPr>
          </a:lstStyle>
          <a:p>
            <a:fld id="{4A517A47-25CC-C24F-A27D-C392A7C788A2}" type="datetimeFigureOut">
              <a:rPr lang="en-US" smtClean="0"/>
              <a:pPr/>
              <a:t>3/8/2017</a:t>
            </a:fld>
            <a:endParaRPr lang="en-US" dirty="0"/>
          </a:p>
        </p:txBody>
      </p:sp>
      <p:sp>
        <p:nvSpPr>
          <p:cNvPr id="7" name="Footer Placeholder 6"/>
          <p:cNvSpPr>
            <a:spLocks noGrp="1"/>
          </p:cNvSpPr>
          <p:nvPr>
            <p:ph type="ftr" sz="quarter" idx="11"/>
          </p:nvPr>
        </p:nvSpPr>
        <p:spPr/>
        <p:txBody>
          <a:bodyPr/>
          <a:lstStyle>
            <a:lvl1pPr>
              <a:defRPr>
                <a:solidFill>
                  <a:srgbClr val="FFFFFF"/>
                </a:solidFill>
              </a:defRPr>
            </a:lvl1pPr>
          </a:lstStyle>
          <a:p>
            <a:endParaRPr lang="en-US" dirty="0"/>
          </a:p>
        </p:txBody>
      </p:sp>
    </p:spTree>
    <p:extLst>
      <p:ext uri="{BB962C8B-B14F-4D97-AF65-F5344CB8AC3E}">
        <p14:creationId xmlns:p14="http://schemas.microsoft.com/office/powerpoint/2010/main" val="1376599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 With Background &amp; Logo">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rgbClr val="FFFFFF"/>
                </a:solidFill>
              </a:defRPr>
            </a:lvl1pPr>
          </a:lstStyle>
          <a:p>
            <a:fld id="{4A517A47-25CC-C24F-A27D-C392A7C788A2}" type="datetimeFigureOut">
              <a:rPr lang="en-US" smtClean="0"/>
              <a:pPr/>
              <a:t>3/8/2017</a:t>
            </a:fld>
            <a:endParaRPr lang="en-US" dirty="0"/>
          </a:p>
        </p:txBody>
      </p:sp>
      <p:sp>
        <p:nvSpPr>
          <p:cNvPr id="4" name="Footer Placeholder 3"/>
          <p:cNvSpPr>
            <a:spLocks noGrp="1"/>
          </p:cNvSpPr>
          <p:nvPr>
            <p:ph type="ftr" sz="quarter" idx="11"/>
          </p:nvPr>
        </p:nvSpPr>
        <p:spPr/>
        <p:txBody>
          <a:bodyPr/>
          <a:lstStyle>
            <a:lvl1pPr>
              <a:defRPr>
                <a:solidFill>
                  <a:srgbClr val="FFFFFF"/>
                </a:solidFill>
              </a:defRPr>
            </a:lvl1pPr>
          </a:lstStyle>
          <a:p>
            <a:endParaRPr lang="en-US" dirty="0"/>
          </a:p>
        </p:txBody>
      </p:sp>
      <p:pic>
        <p:nvPicPr>
          <p:cNvPr id="5" name="Picture 4" descr="CJC logo_UF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12000" y="4645354"/>
            <a:ext cx="1574799" cy="395751"/>
          </a:xfrm>
          <a:prstGeom prst="rect">
            <a:avLst/>
          </a:prstGeom>
        </p:spPr>
      </p:pic>
    </p:spTree>
    <p:extLst>
      <p:ext uri="{BB962C8B-B14F-4D97-AF65-F5344CB8AC3E}">
        <p14:creationId xmlns:p14="http://schemas.microsoft.com/office/powerpoint/2010/main" val="1458810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30959"/>
            <a:ext cx="8229600" cy="32636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517A47-25CC-C24F-A27D-C392A7C788A2}" type="datetimeFigureOut">
              <a:rPr lang="en-US" smtClean="0"/>
              <a:t>3/8/2017</a:t>
            </a:fld>
            <a:endParaRPr lang="en-US"/>
          </a:p>
        </p:txBody>
      </p:sp>
      <p:sp>
        <p:nvSpPr>
          <p:cNvPr id="5" name="Footer Placeholder 4"/>
          <p:cNvSpPr>
            <a:spLocks noGrp="1"/>
          </p:cNvSpPr>
          <p:nvPr>
            <p:ph type="ftr" sz="quarter" idx="11"/>
          </p:nvPr>
        </p:nvSpPr>
        <p:spPr/>
        <p:txBody>
          <a:bodyPr/>
          <a:lstStyle/>
          <a:p>
            <a:endParaRPr lang="en-US"/>
          </a:p>
        </p:txBody>
      </p:sp>
      <p:sp>
        <p:nvSpPr>
          <p:cNvPr id="10" name="Title 9"/>
          <p:cNvSpPr>
            <a:spLocks noGrp="1"/>
          </p:cNvSpPr>
          <p:nvPr>
            <p:ph type="title"/>
          </p:nvPr>
        </p:nvSpPr>
        <p:spPr/>
        <p:txBody>
          <a:bodyPr/>
          <a:lstStyle>
            <a:lvl1pPr algn="l">
              <a:defRPr/>
            </a:lvl1pPr>
          </a:lstStyle>
          <a:p>
            <a:r>
              <a:rPr lang="en-US"/>
              <a:t>Click to edit Master title style</a:t>
            </a:r>
            <a:endParaRPr lang="en-US" dirty="0"/>
          </a:p>
        </p:txBody>
      </p:sp>
      <p:pic>
        <p:nvPicPr>
          <p:cNvPr id="7" name="Picture 6" descr="CJC logo_UF_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12000" y="4645355"/>
            <a:ext cx="1574800" cy="395751"/>
          </a:xfrm>
          <a:prstGeom prst="rect">
            <a:avLst/>
          </a:prstGeom>
        </p:spPr>
      </p:pic>
    </p:spTree>
    <p:extLst>
      <p:ext uri="{BB962C8B-B14F-4D97-AF65-F5344CB8AC3E}">
        <p14:creationId xmlns:p14="http://schemas.microsoft.com/office/powerpoint/2010/main" val="4132704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4A517A47-25CC-C24F-A27D-C392A7C788A2}" type="datetimeFigureOut">
              <a:rPr lang="en-US" smtClean="0"/>
              <a:pPr/>
              <a:t>3/8/2017</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7" name="Rectangle 6"/>
          <p:cNvSpPr/>
          <p:nvPr userDrawn="1"/>
        </p:nvSpPr>
        <p:spPr>
          <a:xfrm>
            <a:off x="2209810" y="2011515"/>
            <a:ext cx="4724380" cy="1120470"/>
          </a:xfrm>
          <a:prstGeom prst="rect">
            <a:avLst/>
          </a:prstGeom>
          <a:noFill/>
          <a:ln w="381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3" hasCustomPrompt="1"/>
          </p:nvPr>
        </p:nvSpPr>
        <p:spPr>
          <a:xfrm>
            <a:off x="2209800" y="2057726"/>
            <a:ext cx="4724400" cy="1068741"/>
          </a:xfrm>
        </p:spPr>
        <p:txBody>
          <a:bodyPr>
            <a:noAutofit/>
          </a:bodyPr>
          <a:lstStyle>
            <a:lvl1pPr marL="0" indent="0" algn="ctr">
              <a:buNone/>
              <a:defRPr sz="5400" b="1" i="0" baseline="0">
                <a:solidFill>
                  <a:srgbClr val="FFFFFF"/>
                </a:solidFill>
                <a:latin typeface="Open Sans"/>
                <a:cs typeface="Open Sans"/>
              </a:defRPr>
            </a:lvl1pPr>
            <a:lvl2pPr marL="457200" indent="0" algn="ctr">
              <a:buNone/>
              <a:defRPr b="1" i="0">
                <a:solidFill>
                  <a:srgbClr val="FFFFFF"/>
                </a:solidFill>
                <a:latin typeface="Open Sans"/>
                <a:cs typeface="Open Sans"/>
              </a:defRPr>
            </a:lvl2pPr>
            <a:lvl3pPr marL="914400" indent="0" algn="ctr">
              <a:buNone/>
              <a:defRPr b="1" i="0">
                <a:solidFill>
                  <a:srgbClr val="FFFFFF"/>
                </a:solidFill>
                <a:latin typeface="Open Sans"/>
                <a:cs typeface="Open Sans"/>
              </a:defRPr>
            </a:lvl3pPr>
            <a:lvl4pPr marL="1371600" indent="0" algn="ctr">
              <a:buNone/>
              <a:defRPr b="1" i="0">
                <a:solidFill>
                  <a:srgbClr val="FFFFFF"/>
                </a:solidFill>
                <a:latin typeface="Open Sans"/>
                <a:cs typeface="Open Sans"/>
              </a:defRPr>
            </a:lvl4pPr>
            <a:lvl5pPr marL="1828800" indent="0" algn="ctr">
              <a:buNone/>
              <a:defRPr b="1" i="0">
                <a:solidFill>
                  <a:srgbClr val="FFFFFF"/>
                </a:solidFill>
                <a:latin typeface="Open Sans"/>
                <a:cs typeface="Open Sans"/>
              </a:defRPr>
            </a:lvl5pPr>
          </a:lstStyle>
          <a:p>
            <a:pPr lvl="0"/>
            <a:r>
              <a:rPr lang="en-US" dirty="0"/>
              <a:t>SECTION</a:t>
            </a:r>
          </a:p>
        </p:txBody>
      </p:sp>
      <p:pic>
        <p:nvPicPr>
          <p:cNvPr id="8" name="Picture 7" descr="CJC logo_UF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12000" y="4645354"/>
            <a:ext cx="1574799" cy="395751"/>
          </a:xfrm>
          <a:prstGeom prst="rect">
            <a:avLst/>
          </a:prstGeom>
        </p:spPr>
      </p:pic>
    </p:spTree>
    <p:extLst>
      <p:ext uri="{BB962C8B-B14F-4D97-AF65-F5344CB8AC3E}">
        <p14:creationId xmlns:p14="http://schemas.microsoft.com/office/powerpoint/2010/main" val="3113869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Quotes">
    <p:bg>
      <p:bgPr>
        <a:blipFill rotWithShape="1">
          <a:blip r:embed="rId2"/>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4" hasCustomPrompt="1"/>
          </p:nvPr>
        </p:nvSpPr>
        <p:spPr>
          <a:xfrm>
            <a:off x="3525838" y="1554163"/>
            <a:ext cx="5170487" cy="1738312"/>
          </a:xfrm>
        </p:spPr>
        <p:txBody>
          <a:bodyPr>
            <a:normAutofit/>
          </a:bodyPr>
          <a:lstStyle>
            <a:lvl1pPr marL="0" indent="0">
              <a:buNone/>
              <a:defRPr sz="24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insert quote</a:t>
            </a:r>
          </a:p>
        </p:txBody>
      </p:sp>
      <p:sp>
        <p:nvSpPr>
          <p:cNvPr id="10" name="Picture Placeholder 9"/>
          <p:cNvSpPr>
            <a:spLocks noGrp="1"/>
          </p:cNvSpPr>
          <p:nvPr>
            <p:ph type="pic" sz="quarter" idx="13" hasCustomPrompt="1"/>
          </p:nvPr>
        </p:nvSpPr>
        <p:spPr>
          <a:xfrm>
            <a:off x="585712" y="1554618"/>
            <a:ext cx="2817887" cy="2030795"/>
          </a:xfrm>
        </p:spPr>
        <p:txBody>
          <a:bodyPr/>
          <a:lstStyle>
            <a:lvl1pPr marL="0" indent="0">
              <a:buNone/>
              <a:defRPr baseline="0">
                <a:solidFill>
                  <a:srgbClr val="FFFFFF"/>
                </a:solidFill>
              </a:defRPr>
            </a:lvl1pPr>
          </a:lstStyle>
          <a:p>
            <a:r>
              <a:rPr lang="en-US" dirty="0"/>
              <a:t>Click to add headshot</a:t>
            </a:r>
          </a:p>
        </p:txBody>
      </p:sp>
      <p:sp>
        <p:nvSpPr>
          <p:cNvPr id="16" name="Text Placeholder 15"/>
          <p:cNvSpPr>
            <a:spLocks noGrp="1"/>
          </p:cNvSpPr>
          <p:nvPr>
            <p:ph type="body" sz="quarter" idx="15" hasCustomPrompt="1"/>
          </p:nvPr>
        </p:nvSpPr>
        <p:spPr>
          <a:xfrm>
            <a:off x="3525838" y="3292475"/>
            <a:ext cx="5170487" cy="293688"/>
          </a:xfrm>
        </p:spPr>
        <p:txBody>
          <a:bodyPr>
            <a:noAutofit/>
          </a:bodyPr>
          <a:lstStyle>
            <a:lvl1pPr marL="0" indent="0" algn="r">
              <a:buNone/>
              <a:defRPr sz="1800" i="1">
                <a:solidFill>
                  <a:srgbClr val="FFFFFF"/>
                </a:solidFill>
              </a:defRPr>
            </a:lvl1pPr>
          </a:lstStyle>
          <a:p>
            <a:pPr lvl="0"/>
            <a:r>
              <a:rPr lang="en-US" dirty="0"/>
              <a:t>-Click to insert speaker</a:t>
            </a:r>
          </a:p>
        </p:txBody>
      </p:sp>
      <p:sp>
        <p:nvSpPr>
          <p:cNvPr id="17" name="Date Placeholder 16"/>
          <p:cNvSpPr>
            <a:spLocks noGrp="1"/>
          </p:cNvSpPr>
          <p:nvPr>
            <p:ph type="dt" sz="half" idx="16"/>
          </p:nvPr>
        </p:nvSpPr>
        <p:spPr/>
        <p:txBody>
          <a:bodyPr/>
          <a:lstStyle>
            <a:lvl1pPr>
              <a:defRPr>
                <a:solidFill>
                  <a:srgbClr val="FFFFFF"/>
                </a:solidFill>
              </a:defRPr>
            </a:lvl1pPr>
          </a:lstStyle>
          <a:p>
            <a:fld id="{4A517A47-25CC-C24F-A27D-C392A7C788A2}" type="datetimeFigureOut">
              <a:rPr lang="en-US" smtClean="0"/>
              <a:pPr/>
              <a:t>3/8/2017</a:t>
            </a:fld>
            <a:endParaRPr lang="en-US" dirty="0"/>
          </a:p>
        </p:txBody>
      </p:sp>
      <p:sp>
        <p:nvSpPr>
          <p:cNvPr id="18" name="Footer Placeholder 17"/>
          <p:cNvSpPr>
            <a:spLocks noGrp="1"/>
          </p:cNvSpPr>
          <p:nvPr>
            <p:ph type="ftr" sz="quarter" idx="17"/>
          </p:nvPr>
        </p:nvSpPr>
        <p:spPr/>
        <p:txBody>
          <a:bodyPr/>
          <a:lstStyle>
            <a:lvl1pPr>
              <a:defRPr>
                <a:solidFill>
                  <a:srgbClr val="FFFFFF"/>
                </a:solidFill>
              </a:defRPr>
            </a:lvl1pPr>
          </a:lstStyle>
          <a:p>
            <a:endParaRPr lang="en-US" dirty="0"/>
          </a:p>
        </p:txBody>
      </p:sp>
      <p:pic>
        <p:nvPicPr>
          <p:cNvPr id="8" name="Picture 7" descr="CJC logo_UF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12000" y="4645354"/>
            <a:ext cx="1574799" cy="395751"/>
          </a:xfrm>
          <a:prstGeom prst="rect">
            <a:avLst/>
          </a:prstGeom>
        </p:spPr>
      </p:pic>
    </p:spTree>
    <p:extLst>
      <p:ext uri="{BB962C8B-B14F-4D97-AF65-F5344CB8AC3E}">
        <p14:creationId xmlns:p14="http://schemas.microsoft.com/office/powerpoint/2010/main" val="1736817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26832"/>
            <a:ext cx="4038600" cy="327691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26832"/>
            <a:ext cx="4038600" cy="327691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517A47-25CC-C24F-A27D-C392A7C788A2}" type="datetimeFigureOut">
              <a:rPr lang="en-US" smtClean="0"/>
              <a:t>3/8/2017</a:t>
            </a:fld>
            <a:endParaRPr lang="en-US"/>
          </a:p>
        </p:txBody>
      </p:sp>
      <p:sp>
        <p:nvSpPr>
          <p:cNvPr id="6" name="Footer Placeholder 5"/>
          <p:cNvSpPr>
            <a:spLocks noGrp="1"/>
          </p:cNvSpPr>
          <p:nvPr>
            <p:ph type="ftr" sz="quarter" idx="11"/>
          </p:nvPr>
        </p:nvSpPr>
        <p:spPr/>
        <p:txBody>
          <a:bodyPr/>
          <a:lstStyle/>
          <a:p>
            <a:endParaRPr lang="en-US"/>
          </a:p>
        </p:txBody>
      </p:sp>
      <p:pic>
        <p:nvPicPr>
          <p:cNvPr id="8" name="Picture 7" descr="CJC logo_UF_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12000" y="4645355"/>
            <a:ext cx="1574800" cy="395751"/>
          </a:xfrm>
          <a:prstGeom prst="rect">
            <a:avLst/>
          </a:prstGeom>
        </p:spPr>
      </p:pic>
    </p:spTree>
    <p:extLst>
      <p:ext uri="{BB962C8B-B14F-4D97-AF65-F5344CB8AC3E}">
        <p14:creationId xmlns:p14="http://schemas.microsoft.com/office/powerpoint/2010/main" val="1891020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324388"/>
            <a:ext cx="4040188" cy="479822"/>
          </a:xfrm>
        </p:spPr>
        <p:txBody>
          <a:bodyPr anchor="b"/>
          <a:lstStyle>
            <a:lvl1pPr marL="0" indent="0">
              <a:buNone/>
              <a:defRPr sz="2400" b="1">
                <a:latin typeface="Open Sans Semibold"/>
                <a:cs typeface="Open Sans Semi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28519"/>
            <a:ext cx="4040188" cy="26661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324388"/>
            <a:ext cx="4041775" cy="479822"/>
          </a:xfrm>
        </p:spPr>
        <p:txBody>
          <a:bodyPr anchor="b"/>
          <a:lstStyle>
            <a:lvl1pPr marL="0" indent="0">
              <a:buNone/>
              <a:defRPr sz="2400" b="1">
                <a:latin typeface="Open Sans Semibold"/>
                <a:cs typeface="Open Sans Semi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928519"/>
            <a:ext cx="4041775" cy="26661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A517A47-25CC-C24F-A27D-C392A7C788A2}" type="datetimeFigureOut">
              <a:rPr lang="en-US" smtClean="0"/>
              <a:t>3/8/2017</a:t>
            </a:fld>
            <a:endParaRPr lang="en-US"/>
          </a:p>
        </p:txBody>
      </p:sp>
      <p:sp>
        <p:nvSpPr>
          <p:cNvPr id="8" name="Footer Placeholder 7"/>
          <p:cNvSpPr>
            <a:spLocks noGrp="1"/>
          </p:cNvSpPr>
          <p:nvPr>
            <p:ph type="ftr" sz="quarter" idx="11"/>
          </p:nvPr>
        </p:nvSpPr>
        <p:spPr/>
        <p:txBody>
          <a:bodyPr/>
          <a:lstStyle/>
          <a:p>
            <a:endParaRPr lang="en-US"/>
          </a:p>
        </p:txBody>
      </p:sp>
      <p:pic>
        <p:nvPicPr>
          <p:cNvPr id="10" name="Picture 9" descr="CJC logo_UF_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12000" y="4645355"/>
            <a:ext cx="1574800" cy="395751"/>
          </a:xfrm>
          <a:prstGeom prst="rect">
            <a:avLst/>
          </a:prstGeom>
        </p:spPr>
      </p:pic>
    </p:spTree>
    <p:extLst>
      <p:ext uri="{BB962C8B-B14F-4D97-AF65-F5344CB8AC3E}">
        <p14:creationId xmlns:p14="http://schemas.microsoft.com/office/powerpoint/2010/main" val="4241608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517A47-25CC-C24F-A27D-C392A7C788A2}" type="datetimeFigureOut">
              <a:rPr lang="en-US" smtClean="0"/>
              <a:t>3/8/2017</a:t>
            </a:fld>
            <a:endParaRPr lang="en-US"/>
          </a:p>
        </p:txBody>
      </p:sp>
      <p:sp>
        <p:nvSpPr>
          <p:cNvPr id="4" name="Footer Placeholder 3"/>
          <p:cNvSpPr>
            <a:spLocks noGrp="1"/>
          </p:cNvSpPr>
          <p:nvPr>
            <p:ph type="ftr" sz="quarter" idx="11"/>
          </p:nvPr>
        </p:nvSpPr>
        <p:spPr/>
        <p:txBody>
          <a:bodyPr/>
          <a:lstStyle/>
          <a:p>
            <a:endParaRPr lang="en-US"/>
          </a:p>
        </p:txBody>
      </p:sp>
      <p:pic>
        <p:nvPicPr>
          <p:cNvPr id="6" name="Picture 5" descr="CJC logo_UF_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12000" y="4645355"/>
            <a:ext cx="1574800" cy="395751"/>
          </a:xfrm>
          <a:prstGeom prst="rect">
            <a:avLst/>
          </a:prstGeom>
        </p:spPr>
      </p:pic>
    </p:spTree>
    <p:extLst>
      <p:ext uri="{BB962C8B-B14F-4D97-AF65-F5344CB8AC3E}">
        <p14:creationId xmlns:p14="http://schemas.microsoft.com/office/powerpoint/2010/main" val="732594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517A47-25CC-C24F-A27D-C392A7C788A2}" type="datetimeFigureOut">
              <a:rPr lang="en-US" smtClean="0"/>
              <a:t>3/8/2017</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47887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ank With Log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A517A47-25CC-C24F-A27D-C392A7C788A2}" type="datetimeFigureOut">
              <a:rPr lang="en-US" smtClean="0"/>
              <a:pPr/>
              <a:t>3/8/2017</a:t>
            </a:fld>
            <a:endParaRPr lang="en-US" dirty="0"/>
          </a:p>
        </p:txBody>
      </p:sp>
      <p:sp>
        <p:nvSpPr>
          <p:cNvPr id="4" name="Footer Placeholder 3"/>
          <p:cNvSpPr>
            <a:spLocks noGrp="1"/>
          </p:cNvSpPr>
          <p:nvPr>
            <p:ph type="ftr" sz="quarter" idx="11"/>
          </p:nvPr>
        </p:nvSpPr>
        <p:spPr/>
        <p:txBody>
          <a:bodyPr/>
          <a:lstStyle/>
          <a:p>
            <a:endParaRPr lang="en-US" dirty="0"/>
          </a:p>
        </p:txBody>
      </p:sp>
      <p:pic>
        <p:nvPicPr>
          <p:cNvPr id="5" name="Picture 4" descr="CJC logo_UF_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12000" y="4645355"/>
            <a:ext cx="1574800" cy="395751"/>
          </a:xfrm>
          <a:prstGeom prst="rect">
            <a:avLst/>
          </a:prstGeom>
        </p:spPr>
      </p:pic>
    </p:spTree>
    <p:extLst>
      <p:ext uri="{BB962C8B-B14F-4D97-AF65-F5344CB8AC3E}">
        <p14:creationId xmlns:p14="http://schemas.microsoft.com/office/powerpoint/2010/main" val="165713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88815"/>
            <a:ext cx="8229600" cy="330580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b="0" i="0">
                <a:solidFill>
                  <a:schemeClr val="tx1"/>
                </a:solidFill>
                <a:latin typeface="Open Sans"/>
                <a:cs typeface="Open Sans"/>
              </a:defRPr>
            </a:lvl1pPr>
          </a:lstStyle>
          <a:p>
            <a:fld id="{4A517A47-25CC-C24F-A27D-C392A7C788A2}" type="datetimeFigureOut">
              <a:rPr lang="en-US" smtClean="0"/>
              <a:pPr/>
              <a:t>3/8/2017</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b="0" i="0">
                <a:solidFill>
                  <a:srgbClr val="333333"/>
                </a:solidFill>
                <a:latin typeface="Open Sans"/>
                <a:cs typeface="Open Sans"/>
              </a:defRPr>
            </a:lvl1pPr>
          </a:lstStyle>
          <a:p>
            <a:endParaRPr lang="en-US" dirty="0"/>
          </a:p>
        </p:txBody>
      </p:sp>
      <p:pic>
        <p:nvPicPr>
          <p:cNvPr id="7" name="Picture 6" descr="background.jpg"/>
          <p:cNvPicPr>
            <a:picLocks noChangeAspect="1"/>
          </p:cNvPicPr>
          <p:nvPr/>
        </p:nvPicPr>
        <p:blipFill rotWithShape="1">
          <a:blip r:embed="rId13">
            <a:extLst>
              <a:ext uri="{28A0092B-C50C-407E-A947-70E740481C1C}">
                <a14:useLocalDpi xmlns:a14="http://schemas.microsoft.com/office/drawing/2010/main" val="0"/>
              </a:ext>
            </a:extLst>
          </a:blip>
          <a:srcRect b="76889"/>
          <a:stretch/>
        </p:blipFill>
        <p:spPr>
          <a:xfrm>
            <a:off x="1429" y="0"/>
            <a:ext cx="9142571" cy="1188720"/>
          </a:xfrm>
          <a:prstGeom prst="rect">
            <a:avLst/>
          </a:prstGeom>
        </p:spPr>
      </p:pic>
    </p:spTree>
    <p:extLst>
      <p:ext uri="{BB962C8B-B14F-4D97-AF65-F5344CB8AC3E}">
        <p14:creationId xmlns:p14="http://schemas.microsoft.com/office/powerpoint/2010/main" val="2862844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8" r:id="rId4"/>
    <p:sldLayoutId id="2147483652" r:id="rId5"/>
    <p:sldLayoutId id="2147483653" r:id="rId6"/>
    <p:sldLayoutId id="2147483654" r:id="rId7"/>
    <p:sldLayoutId id="2147483655" r:id="rId8"/>
    <p:sldLayoutId id="2147483660" r:id="rId9"/>
    <p:sldLayoutId id="2147483659" r:id="rId10"/>
    <p:sldLayoutId id="2147483661" r:id="rId11"/>
  </p:sldLayoutIdLst>
  <p:txStyles>
    <p:titleStyle>
      <a:lvl1pPr algn="ctr" defTabSz="457200" rtl="0" eaLnBrk="1" latinLnBrk="0" hangingPunct="1">
        <a:spcBef>
          <a:spcPct val="0"/>
        </a:spcBef>
        <a:buNone/>
        <a:defRPr sz="4400" kern="1200">
          <a:solidFill>
            <a:schemeClr val="bg1"/>
          </a:solidFill>
          <a:latin typeface="Open Sans Semibold"/>
          <a:ea typeface="+mj-ea"/>
          <a:cs typeface="Open Sans Semibold"/>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Open Sans"/>
          <a:ea typeface="+mn-ea"/>
          <a:cs typeface="Open Sans"/>
        </a:defRPr>
      </a:lvl1pPr>
      <a:lvl2pPr marL="742950" indent="-285750" algn="l" defTabSz="457200" rtl="0" eaLnBrk="1" latinLnBrk="0" hangingPunct="1">
        <a:spcBef>
          <a:spcPct val="20000"/>
        </a:spcBef>
        <a:buFont typeface="Arial"/>
        <a:buChar char="–"/>
        <a:defRPr sz="2800" b="0" i="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b="0" i="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b="0" i="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b="0" i="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ukdlrqco1d-flywheel.netdna-ssl.com/wp-content/uploads/2010/07/Islamophobia.jp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arabic.khamenei.ir/assets/files/repo/pics/2016/09/10/pic-19403-1473512843.jp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a:t>Saudi Arabia's Efforts to Correct the West's Image of Islam: A Critical Assessment</a:t>
            </a:r>
          </a:p>
        </p:txBody>
      </p:sp>
      <p:sp>
        <p:nvSpPr>
          <p:cNvPr id="3" name="Text Placeholder 2"/>
          <p:cNvSpPr>
            <a:spLocks noGrp="1"/>
          </p:cNvSpPr>
          <p:nvPr>
            <p:ph type="body" sz="quarter" idx="11"/>
          </p:nvPr>
        </p:nvSpPr>
        <p:spPr>
          <a:xfrm>
            <a:off x="1033670" y="2700338"/>
            <a:ext cx="7494104" cy="338137"/>
          </a:xfrm>
        </p:spPr>
        <p:txBody>
          <a:bodyPr/>
          <a:lstStyle/>
          <a:p>
            <a:r>
              <a:rPr lang="en-US" sz="1800" dirty="0"/>
              <a:t>Osama Albishri</a:t>
            </a:r>
          </a:p>
        </p:txBody>
      </p:sp>
    </p:spTree>
    <p:extLst>
      <p:ext uri="{BB962C8B-B14F-4D97-AF65-F5344CB8AC3E}">
        <p14:creationId xmlns:p14="http://schemas.microsoft.com/office/powerpoint/2010/main" val="231417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649897" y="2286000"/>
            <a:ext cx="5705060" cy="840467"/>
          </a:xfrm>
        </p:spPr>
        <p:txBody>
          <a:bodyPr/>
          <a:lstStyle/>
          <a:p>
            <a:r>
              <a:rPr lang="en-US" sz="2400" dirty="0"/>
              <a:t>Thank you for you attention</a:t>
            </a:r>
            <a:r>
              <a:rPr lang="en-US" sz="2400" dirty="0">
                <a:sym typeface="Wingdings" panose="05000000000000000000" pitchFamily="2" charset="2"/>
              </a:rPr>
              <a:t></a:t>
            </a:r>
            <a:endParaRPr lang="en-US" sz="2400" dirty="0"/>
          </a:p>
        </p:txBody>
      </p:sp>
    </p:spTree>
    <p:extLst>
      <p:ext uri="{BB962C8B-B14F-4D97-AF65-F5344CB8AC3E}">
        <p14:creationId xmlns:p14="http://schemas.microsoft.com/office/powerpoint/2010/main" val="204655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08387"/>
            <a:ext cx="8229600" cy="3186236"/>
          </a:xfrm>
        </p:spPr>
        <p:txBody>
          <a:bodyPr>
            <a:normAutofit/>
          </a:bodyPr>
          <a:lstStyle/>
          <a:p>
            <a:pPr>
              <a:lnSpc>
                <a:spcPct val="150000"/>
              </a:lnSpc>
            </a:pPr>
            <a:r>
              <a:rPr lang="en-US" sz="2000" dirty="0"/>
              <a:t>What is the current image of Islam and Muslims among the Western societies?</a:t>
            </a:r>
          </a:p>
          <a:p>
            <a:pPr>
              <a:lnSpc>
                <a:spcPct val="150000"/>
              </a:lnSpc>
            </a:pPr>
            <a:r>
              <a:rPr lang="en-US" sz="2000" dirty="0"/>
              <a:t>What efforts have been made by Saudi Arabia to correct the image of Islam and the West?</a:t>
            </a:r>
          </a:p>
          <a:p>
            <a:pPr>
              <a:lnSpc>
                <a:spcPct val="150000"/>
              </a:lnSpc>
            </a:pPr>
            <a:r>
              <a:rPr lang="en-US" sz="2000" dirty="0"/>
              <a:t>What Saudi Arabia can do to improve to bridge or at least narrow the gap between the West and the Islamic World?</a:t>
            </a:r>
          </a:p>
        </p:txBody>
      </p:sp>
      <p:sp>
        <p:nvSpPr>
          <p:cNvPr id="3" name="Title 2"/>
          <p:cNvSpPr>
            <a:spLocks noGrp="1"/>
          </p:cNvSpPr>
          <p:nvPr>
            <p:ph type="title"/>
          </p:nvPr>
        </p:nvSpPr>
        <p:spPr/>
        <p:txBody>
          <a:bodyPr/>
          <a:lstStyle/>
          <a:p>
            <a:r>
              <a:rPr lang="en-US" dirty="0"/>
              <a:t>Overview</a:t>
            </a:r>
          </a:p>
        </p:txBody>
      </p:sp>
    </p:spTree>
    <p:extLst>
      <p:ext uri="{BB962C8B-B14F-4D97-AF65-F5344CB8AC3E}">
        <p14:creationId xmlns:p14="http://schemas.microsoft.com/office/powerpoint/2010/main" val="4082692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372" y="1330959"/>
            <a:ext cx="5396263" cy="3263663"/>
          </a:xfrm>
        </p:spPr>
        <p:txBody>
          <a:bodyPr>
            <a:noAutofit/>
          </a:bodyPr>
          <a:lstStyle/>
          <a:p>
            <a:pPr>
              <a:lnSpc>
                <a:spcPct val="150000"/>
              </a:lnSpc>
            </a:pPr>
            <a:r>
              <a:rPr lang="en-US" sz="1500" dirty="0">
                <a:latin typeface="Times New Roman" panose="02020603050405020304" pitchFamily="18" charset="0"/>
                <a:cs typeface="Times New Roman" panose="02020603050405020304" pitchFamily="18" charset="0"/>
              </a:rPr>
              <a:t>Muslims has been negatively portrayed in media since 9/11.</a:t>
            </a:r>
          </a:p>
          <a:p>
            <a:pPr>
              <a:lnSpc>
                <a:spcPct val="150000"/>
              </a:lnSpc>
            </a:pPr>
            <a:r>
              <a:rPr lang="en-US" sz="1500" dirty="0">
                <a:latin typeface="Times New Roman" panose="02020603050405020304" pitchFamily="18" charset="0"/>
                <a:cs typeface="Times New Roman" panose="02020603050405020304" pitchFamily="18" charset="0"/>
              </a:rPr>
              <a:t>Media helps to normalize associating Islam and Muslims with terrorism, violence, irrationality, and vengefulness.</a:t>
            </a:r>
          </a:p>
          <a:p>
            <a:pPr>
              <a:lnSpc>
                <a:spcPct val="150000"/>
              </a:lnSpc>
            </a:pPr>
            <a:r>
              <a:rPr lang="en-US" sz="1500" dirty="0">
                <a:latin typeface="Times New Roman" panose="02020603050405020304" pitchFamily="18" charset="0"/>
                <a:cs typeface="Times New Roman" panose="02020603050405020304" pitchFamily="18" charset="0"/>
              </a:rPr>
              <a:t>The Arab and Islamic World suffered from continuous campaigns of accusations, stereotypes, and misconceptions.</a:t>
            </a:r>
          </a:p>
          <a:p>
            <a:pPr>
              <a:lnSpc>
                <a:spcPct val="150000"/>
              </a:lnSpc>
            </a:pPr>
            <a:r>
              <a:rPr lang="en-US" sz="1500" dirty="0">
                <a:latin typeface="Times New Roman" panose="02020603050405020304" pitchFamily="18" charset="0"/>
                <a:cs typeface="Times New Roman" panose="02020603050405020304" pitchFamily="18" charset="0"/>
              </a:rPr>
              <a:t>The event painted the entire Arab and Islamic World with a broad brush of terrorism, the Islamic world is seen as a war zone.</a:t>
            </a:r>
          </a:p>
        </p:txBody>
      </p:sp>
      <p:sp>
        <p:nvSpPr>
          <p:cNvPr id="2" name="Title 1"/>
          <p:cNvSpPr>
            <a:spLocks noGrp="1"/>
          </p:cNvSpPr>
          <p:nvPr>
            <p:ph type="title"/>
          </p:nvPr>
        </p:nvSpPr>
        <p:spPr/>
        <p:txBody>
          <a:bodyPr>
            <a:noAutofit/>
          </a:bodyPr>
          <a:lstStyle/>
          <a:p>
            <a:r>
              <a:rPr lang="en-US" sz="2800" dirty="0"/>
              <a:t>The Current Image of Islam in the Western Media</a:t>
            </a:r>
          </a:p>
        </p:txBody>
      </p:sp>
      <p:pic>
        <p:nvPicPr>
          <p:cNvPr id="4" name="Picture 3" descr="Source: https://ukdlrqco1d-flywheel.netdna-ssl.com/wp-content/uploads/2010/07/Islamophobia.jpg">
            <a:hlinkClick r:id="rId2"/>
          </p:cNvPr>
          <p:cNvPicPr>
            <a:picLocks noChangeAspect="1"/>
          </p:cNvPicPr>
          <p:nvPr/>
        </p:nvPicPr>
        <p:blipFill>
          <a:blip r:embed="rId3"/>
          <a:stretch>
            <a:fillRect/>
          </a:stretch>
        </p:blipFill>
        <p:spPr>
          <a:xfrm>
            <a:off x="5800725" y="1330959"/>
            <a:ext cx="2886075" cy="29818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07833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46787" y="1330959"/>
            <a:ext cx="5301168" cy="3451248"/>
          </a:xfrm>
        </p:spPr>
        <p:txBody>
          <a:bodyPr>
            <a:normAutofit fontScale="85000" lnSpcReduction="10000"/>
          </a:bodyPr>
          <a:lstStyle/>
          <a:p>
            <a:pPr>
              <a:lnSpc>
                <a:spcPct val="170000"/>
              </a:lnSpc>
            </a:pPr>
            <a:r>
              <a:rPr lang="en-US" sz="1600" dirty="0">
                <a:latin typeface="Times New Roman" panose="02020603050405020304" pitchFamily="18" charset="0"/>
                <a:cs typeface="Times New Roman" panose="02020603050405020304" pitchFamily="18" charset="0"/>
              </a:rPr>
              <a:t>Saudi Arabia is considered one of the leading countries in the Islamic World.</a:t>
            </a:r>
          </a:p>
          <a:p>
            <a:pPr>
              <a:lnSpc>
                <a:spcPct val="170000"/>
              </a:lnSpc>
            </a:pPr>
            <a:r>
              <a:rPr lang="en-US" sz="1600" dirty="0">
                <a:latin typeface="Times New Roman" panose="02020603050405020304" pitchFamily="18" charset="0"/>
                <a:cs typeface="Times New Roman" panose="02020603050405020304" pitchFamily="18" charset="0"/>
              </a:rPr>
              <a:t>It is the birthplace of Islam, and it has the most important Islamic sacred places.</a:t>
            </a:r>
          </a:p>
          <a:p>
            <a:pPr>
              <a:lnSpc>
                <a:spcPct val="170000"/>
              </a:lnSpc>
            </a:pPr>
            <a:r>
              <a:rPr lang="en-US" sz="1600" dirty="0">
                <a:latin typeface="Times New Roman" panose="02020603050405020304" pitchFamily="18" charset="0"/>
                <a:cs typeface="Times New Roman" panose="02020603050405020304" pitchFamily="18" charset="0"/>
              </a:rPr>
              <a:t>Saudi Arabia has been the most accused of exporting extremism and terrorism to the region and the world by supporting extremist groups and its strong adherence to the principles of Islam.</a:t>
            </a:r>
          </a:p>
          <a:p>
            <a:pPr>
              <a:lnSpc>
                <a:spcPct val="170000"/>
              </a:lnSpc>
            </a:pPr>
            <a:r>
              <a:rPr lang="en-US" sz="1600" dirty="0">
                <a:latin typeface="Times New Roman" panose="02020603050405020304" pitchFamily="18" charset="0"/>
                <a:cs typeface="Times New Roman" panose="02020603050405020304" pitchFamily="18" charset="0"/>
              </a:rPr>
              <a:t>It is financially capable of funding public campaign on an international level.</a:t>
            </a:r>
          </a:p>
        </p:txBody>
      </p:sp>
      <p:sp>
        <p:nvSpPr>
          <p:cNvPr id="2" name="Title 1"/>
          <p:cNvSpPr>
            <a:spLocks noGrp="1"/>
          </p:cNvSpPr>
          <p:nvPr>
            <p:ph type="title"/>
          </p:nvPr>
        </p:nvSpPr>
        <p:spPr/>
        <p:txBody>
          <a:bodyPr/>
          <a:lstStyle/>
          <a:p>
            <a:r>
              <a:rPr lang="en-US" dirty="0"/>
              <a:t>Why Saudi Arabia?</a:t>
            </a:r>
          </a:p>
        </p:txBody>
      </p:sp>
      <p:pic>
        <p:nvPicPr>
          <p:cNvPr id="4" name="Picture 3">
            <a:hlinkClick r:id="rId2"/>
          </p:cNvPr>
          <p:cNvPicPr>
            <a:picLocks noChangeAspect="1"/>
          </p:cNvPicPr>
          <p:nvPr/>
        </p:nvPicPr>
        <p:blipFill>
          <a:blip r:embed="rId3"/>
          <a:stretch>
            <a:fillRect/>
          </a:stretch>
        </p:blipFill>
        <p:spPr>
          <a:xfrm>
            <a:off x="457200" y="1618593"/>
            <a:ext cx="3197239" cy="27116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65670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The media system in Saudi Arabia has been highly centralized, the Ministry of Culture and Information is responsible for regulating and censoring the media in Saudi Arabia.</a:t>
            </a:r>
          </a:p>
          <a:p>
            <a:r>
              <a:rPr lang="en-US" sz="2000" dirty="0">
                <a:latin typeface="Times New Roman" panose="02020603050405020304" pitchFamily="18" charset="0"/>
                <a:cs typeface="Times New Roman" panose="02020603050405020304" pitchFamily="18" charset="0"/>
              </a:rPr>
              <a:t>Any attempt by media organizations in Saudi Arabia to conduct campaigns in international level has to be in coordinating with this ministry.</a:t>
            </a:r>
          </a:p>
          <a:p>
            <a:r>
              <a:rPr lang="en-US" sz="2000" dirty="0">
                <a:latin typeface="Times New Roman" panose="02020603050405020304" pitchFamily="18" charset="0"/>
                <a:cs typeface="Times New Roman" panose="02020603050405020304" pitchFamily="18" charset="0"/>
              </a:rPr>
              <a:t>There are two institutions within the Ministry of Culture and Information that deal with international news and affairs.</a:t>
            </a:r>
          </a:p>
          <a:p>
            <a:pPr lvl="1">
              <a:buFont typeface="Wingdings" panose="05000000000000000000" pitchFamily="2" charset="2"/>
              <a:buChar char="§"/>
            </a:pPr>
            <a:r>
              <a:rPr lang="en-US" sz="1600" b="1" dirty="0">
                <a:latin typeface="Times New Roman" panose="02020603050405020304" pitchFamily="18" charset="0"/>
                <a:cs typeface="Times New Roman" panose="02020603050405020304" pitchFamily="18" charset="0"/>
              </a:rPr>
              <a:t>The Saudi Press Agency (SPA)</a:t>
            </a:r>
          </a:p>
          <a:p>
            <a:pPr lvl="1">
              <a:buFont typeface="Wingdings" panose="05000000000000000000" pitchFamily="2" charset="2"/>
              <a:buChar char="§"/>
            </a:pPr>
            <a:r>
              <a:rPr lang="en-US" sz="1600" b="1" dirty="0">
                <a:latin typeface="Times New Roman" panose="02020603050405020304" pitchFamily="18" charset="0"/>
                <a:cs typeface="Times New Roman" panose="02020603050405020304" pitchFamily="18" charset="0"/>
              </a:rPr>
              <a:t>The Saudi Bureau of International Communication and Media (SBICM)</a:t>
            </a:r>
          </a:p>
        </p:txBody>
      </p:sp>
      <p:sp>
        <p:nvSpPr>
          <p:cNvPr id="2" name="Title 1"/>
          <p:cNvSpPr>
            <a:spLocks noGrp="1"/>
          </p:cNvSpPr>
          <p:nvPr>
            <p:ph type="title"/>
          </p:nvPr>
        </p:nvSpPr>
        <p:spPr/>
        <p:txBody>
          <a:bodyPr>
            <a:normAutofit fontScale="90000"/>
          </a:bodyPr>
          <a:lstStyle/>
          <a:p>
            <a:r>
              <a:rPr lang="en-US" dirty="0"/>
              <a:t>Ministry of Culture and Information</a:t>
            </a:r>
          </a:p>
        </p:txBody>
      </p:sp>
    </p:spTree>
    <p:extLst>
      <p:ext uri="{BB962C8B-B14F-4D97-AF65-F5344CB8AC3E}">
        <p14:creationId xmlns:p14="http://schemas.microsoft.com/office/powerpoint/2010/main" val="1983540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nSpc>
                <a:spcPct val="150000"/>
              </a:lnSpc>
            </a:pPr>
            <a:r>
              <a:rPr lang="en-US" sz="2000" dirty="0"/>
              <a:t>It was heavily criticized for its diplomatic failure with the victims’ families of 9/11 and the Western media.</a:t>
            </a:r>
          </a:p>
          <a:p>
            <a:pPr>
              <a:lnSpc>
                <a:spcPct val="150000"/>
              </a:lnSpc>
            </a:pPr>
            <a:r>
              <a:rPr lang="en-US" sz="2000" dirty="0"/>
              <a:t>There is a lack of planning and poor execution regarding the Saudi’s public diplomacy initiatives.</a:t>
            </a:r>
          </a:p>
          <a:p>
            <a:pPr>
              <a:lnSpc>
                <a:spcPct val="150000"/>
              </a:lnSpc>
            </a:pPr>
            <a:r>
              <a:rPr lang="en-US" sz="2000" dirty="0"/>
              <a:t>There have been outstanding efforts by the Adel Al-</a:t>
            </a:r>
            <a:r>
              <a:rPr lang="en-US" sz="2000" dirty="0" err="1"/>
              <a:t>Jubeir</a:t>
            </a:r>
            <a:r>
              <a:rPr lang="en-US" sz="2000" dirty="0"/>
              <a:t> to appear the Western media and journalists and reject any association between Islam and terrorism.</a:t>
            </a:r>
          </a:p>
        </p:txBody>
      </p:sp>
      <p:sp>
        <p:nvSpPr>
          <p:cNvPr id="2" name="Title 1"/>
          <p:cNvSpPr>
            <a:spLocks noGrp="1"/>
          </p:cNvSpPr>
          <p:nvPr>
            <p:ph type="title"/>
          </p:nvPr>
        </p:nvSpPr>
        <p:spPr/>
        <p:txBody>
          <a:bodyPr/>
          <a:lstStyle/>
          <a:p>
            <a:r>
              <a:rPr lang="en-US" dirty="0"/>
              <a:t>Ministry of Foreign Affairs</a:t>
            </a:r>
          </a:p>
        </p:txBody>
      </p:sp>
    </p:spTree>
    <p:extLst>
      <p:ext uri="{BB962C8B-B14F-4D97-AF65-F5344CB8AC3E}">
        <p14:creationId xmlns:p14="http://schemas.microsoft.com/office/powerpoint/2010/main" val="1579116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30959"/>
            <a:ext cx="8229600" cy="3263663"/>
          </a:xfrm>
        </p:spPr>
        <p:txBody>
          <a:bodyPr>
            <a:normAutofit fontScale="62500" lnSpcReduction="20000"/>
          </a:bodyPr>
          <a:lstStyle/>
          <a:p>
            <a:r>
              <a:rPr lang="en-US" b="1" dirty="0"/>
              <a:t>International Conferences and Seminars</a:t>
            </a:r>
          </a:p>
          <a:p>
            <a:pPr lvl="1">
              <a:buFont typeface="Wingdings" panose="05000000000000000000" pitchFamily="2" charset="2"/>
              <a:buChar char="q"/>
            </a:pPr>
            <a:r>
              <a:rPr lang="en-US" dirty="0"/>
              <a:t>The Image of Islam in the West through Curricula</a:t>
            </a:r>
          </a:p>
          <a:p>
            <a:pPr lvl="1">
              <a:buFont typeface="Wingdings" panose="05000000000000000000" pitchFamily="2" charset="2"/>
              <a:buChar char="q"/>
            </a:pPr>
            <a:r>
              <a:rPr lang="en-US" dirty="0"/>
              <a:t>The Role of Islamic Centers in Correcting Misconceptions about Islam</a:t>
            </a:r>
          </a:p>
          <a:p>
            <a:pPr lvl="1">
              <a:buFont typeface="Wingdings" panose="05000000000000000000" pitchFamily="2" charset="2"/>
              <a:buChar char="q"/>
            </a:pPr>
            <a:r>
              <a:rPr lang="en-US" dirty="0"/>
              <a:t>Islam and Peaceful Community</a:t>
            </a:r>
          </a:p>
          <a:p>
            <a:pPr>
              <a:lnSpc>
                <a:spcPct val="170000"/>
              </a:lnSpc>
            </a:pPr>
            <a:r>
              <a:rPr lang="en-US" b="1" dirty="0"/>
              <a:t>King Abdullah bin Abdul-Aziz International Centre for Interreligious and Intercultural Dialogue (KAICIID)</a:t>
            </a:r>
          </a:p>
          <a:p>
            <a:pPr>
              <a:lnSpc>
                <a:spcPct val="170000"/>
              </a:lnSpc>
            </a:pPr>
            <a:r>
              <a:rPr lang="en-US" b="1" dirty="0"/>
              <a:t>King Abdullah Scholarship Program (KASP)</a:t>
            </a:r>
          </a:p>
          <a:p>
            <a:pPr>
              <a:lnSpc>
                <a:spcPct val="170000"/>
              </a:lnSpc>
            </a:pPr>
            <a:r>
              <a:rPr lang="en-US" b="1" dirty="0"/>
              <a:t>The Islamic Military Counter Terrorism Coalition</a:t>
            </a:r>
          </a:p>
        </p:txBody>
      </p:sp>
      <p:sp>
        <p:nvSpPr>
          <p:cNvPr id="2" name="Title 1"/>
          <p:cNvSpPr>
            <a:spLocks noGrp="1"/>
          </p:cNvSpPr>
          <p:nvPr>
            <p:ph type="title"/>
          </p:nvPr>
        </p:nvSpPr>
        <p:spPr/>
        <p:txBody>
          <a:bodyPr/>
          <a:lstStyle/>
          <a:p>
            <a:r>
              <a:rPr lang="en-US" dirty="0"/>
              <a:t>Other International Initiatives</a:t>
            </a:r>
          </a:p>
        </p:txBody>
      </p:sp>
    </p:spTree>
    <p:extLst>
      <p:ext uri="{BB962C8B-B14F-4D97-AF65-F5344CB8AC3E}">
        <p14:creationId xmlns:p14="http://schemas.microsoft.com/office/powerpoint/2010/main" val="636506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a:lnSpc>
                <a:spcPct val="150000"/>
              </a:lnSpc>
            </a:pPr>
            <a:r>
              <a:rPr lang="en-US" sz="1800" dirty="0">
                <a:latin typeface="Times New Roman" panose="02020603050405020304" pitchFamily="18" charset="0"/>
                <a:cs typeface="Times New Roman" panose="02020603050405020304" pitchFamily="18" charset="0"/>
              </a:rPr>
              <a:t>Despite all the efforts that Saudi Arabia has done enough to correct the image of Islam and Muslims based on its leading role in the Islamic world and its financial capability.</a:t>
            </a:r>
          </a:p>
          <a:p>
            <a:pPr>
              <a:lnSpc>
                <a:spcPct val="150000"/>
              </a:lnSpc>
            </a:pPr>
            <a:r>
              <a:rPr lang="en-US" sz="1800" dirty="0">
                <a:latin typeface="Times New Roman" panose="02020603050405020304" pitchFamily="18" charset="0"/>
                <a:cs typeface="Times New Roman" panose="02020603050405020304" pitchFamily="18" charset="0"/>
              </a:rPr>
              <a:t>These efforts have not yet met the ambitions nor aspirations that Muslims are waiting from Saudi Arabia.</a:t>
            </a:r>
          </a:p>
          <a:p>
            <a:pPr>
              <a:lnSpc>
                <a:spcPct val="150000"/>
              </a:lnSpc>
            </a:pPr>
            <a:r>
              <a:rPr lang="en-US" sz="1800" dirty="0">
                <a:latin typeface="Times New Roman" panose="02020603050405020304" pitchFamily="18" charset="0"/>
                <a:cs typeface="Times New Roman" panose="02020603050405020304" pitchFamily="18" charset="0"/>
              </a:rPr>
              <a:t>Amongst many reasons, the lack of planning and the absence of vision are two main obstacles that limit and weaken the efforts of Saudi Arabia to correct the image of Islam in the West.</a:t>
            </a:r>
          </a:p>
        </p:txBody>
      </p:sp>
      <p:sp>
        <p:nvSpPr>
          <p:cNvPr id="2" name="Title 1"/>
          <p:cNvSpPr>
            <a:spLocks noGrp="1"/>
          </p:cNvSpPr>
          <p:nvPr>
            <p:ph type="title"/>
          </p:nvPr>
        </p:nvSpPr>
        <p:spPr/>
        <p:txBody>
          <a:bodyPr/>
          <a:lstStyle/>
          <a:p>
            <a:r>
              <a:rPr lang="en-US" dirty="0"/>
              <a:t>Is it Enough?</a:t>
            </a:r>
          </a:p>
        </p:txBody>
      </p:sp>
    </p:spTree>
    <p:extLst>
      <p:ext uri="{BB962C8B-B14F-4D97-AF65-F5344CB8AC3E}">
        <p14:creationId xmlns:p14="http://schemas.microsoft.com/office/powerpoint/2010/main" val="788651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30959"/>
            <a:ext cx="8229600" cy="3587882"/>
          </a:xfrm>
        </p:spPr>
        <p:txBody>
          <a:bodyPr>
            <a:normAutofit/>
          </a:bodyPr>
          <a:lstStyle/>
          <a:p>
            <a:pPr marL="231775" indent="-231775">
              <a:buFont typeface="+mj-lt"/>
              <a:buAutoNum type="arabicParenR"/>
            </a:pPr>
            <a:r>
              <a:rPr lang="en-US" sz="1600" dirty="0">
                <a:latin typeface="Times New Roman" panose="02020603050405020304" pitchFamily="18" charset="0"/>
                <a:cs typeface="Times New Roman" panose="02020603050405020304" pitchFamily="18" charset="0"/>
              </a:rPr>
              <a:t>Saudi Arabia should have a meaningful scheme to defend Islam in the Western mainstream media by adopting media strategies coupled with ambitious plans to compete with the international media companies.</a:t>
            </a:r>
          </a:p>
          <a:p>
            <a:pPr marL="231775" indent="-231775">
              <a:buFont typeface="+mj-lt"/>
              <a:buAutoNum type="arabicParenR"/>
            </a:pPr>
            <a:r>
              <a:rPr lang="en-US" sz="1600" dirty="0">
                <a:latin typeface="Times New Roman" panose="02020603050405020304" pitchFamily="18" charset="0"/>
                <a:cs typeface="Times New Roman" panose="02020603050405020304" pitchFamily="18" charset="0"/>
              </a:rPr>
              <a:t>Saudi Arabia must consider building its media empire, by investing a significant amount of money on infrastructure and training of media personnel.</a:t>
            </a:r>
          </a:p>
          <a:p>
            <a:pPr marL="231775" indent="-231775">
              <a:buFont typeface="+mj-lt"/>
              <a:buAutoNum type="arabicParenR"/>
            </a:pPr>
            <a:r>
              <a:rPr lang="en-US" sz="1600" dirty="0">
                <a:latin typeface="Times New Roman" panose="02020603050405020304" pitchFamily="18" charset="0"/>
                <a:cs typeface="Times New Roman" panose="02020603050405020304" pitchFamily="18" charset="0"/>
              </a:rPr>
              <a:t>It needs to establish its international broadcast to compete with others that have been dominating the flow of international news.</a:t>
            </a:r>
          </a:p>
          <a:p>
            <a:pPr marL="231775" indent="-231775">
              <a:buFont typeface="+mj-lt"/>
              <a:buAutoNum type="arabicParenR"/>
            </a:pPr>
            <a:r>
              <a:rPr lang="en-US" sz="1600" dirty="0">
                <a:latin typeface="Times New Roman" panose="02020603050405020304" pitchFamily="18" charset="0"/>
                <a:cs typeface="Times New Roman" panose="02020603050405020304" pitchFamily="18" charset="0"/>
              </a:rPr>
              <a:t>Saudi Arabia must consider opening its movie industry in a similar fashion to Hollywood and Bollywood in order to provide movies that depict the social lives of Saudi and Muslim communities, with translations into multiple to reach a broad range of audiences. </a:t>
            </a:r>
          </a:p>
          <a:p>
            <a:pPr marL="231775" indent="-231775">
              <a:buFont typeface="+mj-lt"/>
              <a:buAutoNum type="arabicParenR"/>
            </a:pPr>
            <a:r>
              <a:rPr lang="en-US" sz="1600" dirty="0">
                <a:latin typeface="Times New Roman" panose="02020603050405020304" pitchFamily="18" charset="0"/>
                <a:cs typeface="Times New Roman" panose="02020603050405020304" pitchFamily="18" charset="0"/>
              </a:rPr>
              <a:t>All the strategies mentioned above will be difficult to apply if they are not combined with a reduction of government censorship and bureaucratic procedures.</a:t>
            </a:r>
          </a:p>
        </p:txBody>
      </p:sp>
      <p:sp>
        <p:nvSpPr>
          <p:cNvPr id="3" name="Title 2"/>
          <p:cNvSpPr>
            <a:spLocks noGrp="1"/>
          </p:cNvSpPr>
          <p:nvPr>
            <p:ph type="title"/>
          </p:nvPr>
        </p:nvSpPr>
        <p:spPr/>
        <p:txBody>
          <a:bodyPr/>
          <a:lstStyle/>
          <a:p>
            <a:r>
              <a:rPr lang="en-US" dirty="0"/>
              <a:t>How to Bridge the Gap?</a:t>
            </a:r>
          </a:p>
        </p:txBody>
      </p:sp>
    </p:spTree>
    <p:extLst>
      <p:ext uri="{BB962C8B-B14F-4D97-AF65-F5344CB8AC3E}">
        <p14:creationId xmlns:p14="http://schemas.microsoft.com/office/powerpoint/2010/main" val="2339423366"/>
      </p:ext>
    </p:extLst>
  </p:cSld>
  <p:clrMapOvr>
    <a:masterClrMapping/>
  </p:clrMapOvr>
</p:sld>
</file>

<file path=ppt/theme/theme1.xml><?xml version="1.0" encoding="utf-8"?>
<a:theme xmlns:a="http://schemas.openxmlformats.org/drawingml/2006/main" name="CJC Powerpoint Orange-Blue Theme">
  <a:themeElements>
    <a:clrScheme name="CJC Color Scheme">
      <a:dk1>
        <a:srgbClr val="333333"/>
      </a:dk1>
      <a:lt1>
        <a:sysClr val="window" lastClr="FFFFFF"/>
      </a:lt1>
      <a:dk2>
        <a:srgbClr val="1F497D"/>
      </a:dk2>
      <a:lt2>
        <a:srgbClr val="E97444"/>
      </a:lt2>
      <a:accent1>
        <a:srgbClr val="573473"/>
      </a:accent1>
      <a:accent2>
        <a:srgbClr val="39ABAE"/>
      </a:accent2>
      <a:accent3>
        <a:srgbClr val="F5B334"/>
      </a:accent3>
      <a:accent4>
        <a:srgbClr val="ED3166"/>
      </a:accent4>
      <a:accent5>
        <a:srgbClr val="E97444"/>
      </a:accent5>
      <a:accent6>
        <a:srgbClr val="00559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CJC-Powerpoint-Orange-Blue-Theme</Template>
  <TotalTime>1348</TotalTime>
  <Words>695</Words>
  <Application>Microsoft Office PowerPoint</Application>
  <PresentationFormat>On-screen Show (16:9)</PresentationFormat>
  <Paragraphs>45</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Open Sans</vt:lpstr>
      <vt:lpstr>Open Sans Semibold</vt:lpstr>
      <vt:lpstr>Times New Roman</vt:lpstr>
      <vt:lpstr>Wingdings</vt:lpstr>
      <vt:lpstr>CJC Powerpoint Orange-Blue Theme</vt:lpstr>
      <vt:lpstr>Saudi Arabia's Efforts to Correct the West's Image of Islam: A Critical Assessment</vt:lpstr>
      <vt:lpstr>Overview</vt:lpstr>
      <vt:lpstr>The Current Image of Islam in the Western Media</vt:lpstr>
      <vt:lpstr>Why Saudi Arabia?</vt:lpstr>
      <vt:lpstr>Ministry of Culture and Information</vt:lpstr>
      <vt:lpstr>Ministry of Foreign Affairs</vt:lpstr>
      <vt:lpstr>Other International Initiatives</vt:lpstr>
      <vt:lpstr>Is it Enough?</vt:lpstr>
      <vt:lpstr>How to Bridge the Gap?</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Saudi Arabia's Efforts to Correct the West's Image of Islam: A Critical Assessment</dc:title>
  <dc:creator>Albishri,Osama S</dc:creator>
  <cp:lastModifiedBy>Tommiea Jackson</cp:lastModifiedBy>
  <cp:revision>14</cp:revision>
  <dcterms:created xsi:type="dcterms:W3CDTF">2017-02-17T18:02:33Z</dcterms:created>
  <dcterms:modified xsi:type="dcterms:W3CDTF">2017-03-09T00:55:32Z</dcterms:modified>
</cp:coreProperties>
</file>