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81" r:id="rId6"/>
    <p:sldId id="278" r:id="rId7"/>
    <p:sldId id="282" r:id="rId8"/>
    <p:sldId id="284" r:id="rId9"/>
    <p:sldId id="273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y You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580" autoAdjust="0"/>
  </p:normalViewPr>
  <p:slideViewPr>
    <p:cSldViewPr snapToGrid="0" snapToObjects="1">
      <p:cViewPr>
        <p:scale>
          <a:sx n="73" d="100"/>
          <a:sy n="73" d="100"/>
        </p:scale>
        <p:origin x="-12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F4EDD-6294-4D0E-9602-F47F37562AB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968665-4A8C-47DD-97FB-02F5532686C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(1) surveillance &amp; social listening</a:t>
          </a:r>
        </a:p>
      </dgm:t>
    </dgm:pt>
    <dgm:pt modelId="{0490E4DA-43B7-4A0F-8609-FF9FB1B66008}" type="parTrans" cxnId="{5ADD7C72-1D49-4F09-9178-842618C1BE66}">
      <dgm:prSet/>
      <dgm:spPr/>
      <dgm:t>
        <a:bodyPr/>
        <a:lstStyle/>
        <a:p>
          <a:endParaRPr lang="en-US"/>
        </a:p>
      </dgm:t>
    </dgm:pt>
    <dgm:pt modelId="{6FCE757E-A5F9-421C-A426-EEB77E84EDF5}" type="sibTrans" cxnId="{5ADD7C72-1D49-4F09-9178-842618C1BE66}">
      <dgm:prSet/>
      <dgm:spPr/>
      <dgm:t>
        <a:bodyPr/>
        <a:lstStyle/>
        <a:p>
          <a:endParaRPr lang="en-US"/>
        </a:p>
      </dgm:t>
    </dgm:pt>
    <dgm:pt modelId="{0E6F5052-611B-4E3C-9B12-3521894BF6E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(2) identify target audiences</a:t>
          </a:r>
        </a:p>
      </dgm:t>
    </dgm:pt>
    <dgm:pt modelId="{38521AB1-6E18-488E-8421-0F3F2B5485AD}" type="parTrans" cxnId="{91785A18-07D3-4FC1-99C5-1BF17C15D785}">
      <dgm:prSet/>
      <dgm:spPr/>
      <dgm:t>
        <a:bodyPr/>
        <a:lstStyle/>
        <a:p>
          <a:endParaRPr lang="en-US"/>
        </a:p>
      </dgm:t>
    </dgm:pt>
    <dgm:pt modelId="{1D6397B4-3C8F-4A12-B198-CE66DAA3FA2D}" type="sibTrans" cxnId="{91785A18-07D3-4FC1-99C5-1BF17C15D785}">
      <dgm:prSet/>
      <dgm:spPr/>
      <dgm:t>
        <a:bodyPr/>
        <a:lstStyle/>
        <a:p>
          <a:endParaRPr lang="en-US"/>
        </a:p>
      </dgm:t>
    </dgm:pt>
    <dgm:pt modelId="{C29EC94B-37B4-416D-B84E-677A5ADC4AC3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(3) respond to the crisis &amp; engage in the conversation</a:t>
          </a:r>
        </a:p>
      </dgm:t>
    </dgm:pt>
    <dgm:pt modelId="{7FF8054F-174F-48DA-8572-FA78F556A0C2}" type="parTrans" cxnId="{50807FA1-CA2E-4212-9712-E6C272444FDC}">
      <dgm:prSet/>
      <dgm:spPr/>
      <dgm:t>
        <a:bodyPr/>
        <a:lstStyle/>
        <a:p>
          <a:endParaRPr lang="en-US"/>
        </a:p>
      </dgm:t>
    </dgm:pt>
    <dgm:pt modelId="{9D698AF6-0587-4866-A0CB-595320486CAC}" type="sibTrans" cxnId="{50807FA1-CA2E-4212-9712-E6C272444FDC}">
      <dgm:prSet/>
      <dgm:spPr/>
      <dgm:t>
        <a:bodyPr/>
        <a:lstStyle/>
        <a:p>
          <a:endParaRPr lang="en-US"/>
        </a:p>
      </dgm:t>
    </dgm:pt>
    <dgm:pt modelId="{D86E1FC2-0CA4-436A-944E-4EEE5E7B3E29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(4) monitor the landscape &amp; evaluate outcomes</a:t>
          </a:r>
        </a:p>
      </dgm:t>
    </dgm:pt>
    <dgm:pt modelId="{8F1F4888-F333-4BC9-999E-C82A1730F776}" type="parTrans" cxnId="{D68521AE-9F52-4B4B-B8F7-889AFCA244C7}">
      <dgm:prSet/>
      <dgm:spPr/>
      <dgm:t>
        <a:bodyPr/>
        <a:lstStyle/>
        <a:p>
          <a:endParaRPr lang="en-US"/>
        </a:p>
      </dgm:t>
    </dgm:pt>
    <dgm:pt modelId="{9A2C3A0E-A3E1-4798-8D3B-5F73FA139A54}" type="sibTrans" cxnId="{D68521AE-9F52-4B4B-B8F7-889AFCA244C7}">
      <dgm:prSet/>
      <dgm:spPr/>
      <dgm:t>
        <a:bodyPr/>
        <a:lstStyle/>
        <a:p>
          <a:endParaRPr lang="en-US"/>
        </a:p>
      </dgm:t>
    </dgm:pt>
    <dgm:pt modelId="{D0BE2921-920C-4F9B-90BE-5EE02083998D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(5) interact with consumers &amp; publics</a:t>
          </a:r>
        </a:p>
      </dgm:t>
    </dgm:pt>
    <dgm:pt modelId="{420D6A02-D42C-40F0-9FAA-CE4FCDBCD6E2}" type="parTrans" cxnId="{AA907618-E17D-4BFE-BF98-F84AF75397B9}">
      <dgm:prSet/>
      <dgm:spPr/>
      <dgm:t>
        <a:bodyPr/>
        <a:lstStyle/>
        <a:p>
          <a:endParaRPr lang="en-US"/>
        </a:p>
      </dgm:t>
    </dgm:pt>
    <dgm:pt modelId="{4352696A-5C05-4E0B-BE4A-7725E80FDFD1}" type="sibTrans" cxnId="{AA907618-E17D-4BFE-BF98-F84AF75397B9}">
      <dgm:prSet/>
      <dgm:spPr/>
      <dgm:t>
        <a:bodyPr/>
        <a:lstStyle/>
        <a:p>
          <a:endParaRPr lang="en-US"/>
        </a:p>
      </dgm:t>
    </dgm:pt>
    <dgm:pt modelId="{FD1D728E-7C32-4CB5-A778-824A65086C98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(6) implement necessary changes</a:t>
          </a:r>
        </a:p>
      </dgm:t>
    </dgm:pt>
    <dgm:pt modelId="{5185A397-EEF2-4D4C-9EE4-9811F2764870}" type="parTrans" cxnId="{72D271BB-020F-4724-8E79-CD754811EA3F}">
      <dgm:prSet/>
      <dgm:spPr/>
      <dgm:t>
        <a:bodyPr/>
        <a:lstStyle/>
        <a:p>
          <a:endParaRPr lang="en-US"/>
        </a:p>
      </dgm:t>
    </dgm:pt>
    <dgm:pt modelId="{7180C010-4AF1-41AD-8A42-50A6BDF2D7AD}" type="sibTrans" cxnId="{72D271BB-020F-4724-8E79-CD754811EA3F}">
      <dgm:prSet/>
      <dgm:spPr/>
      <dgm:t>
        <a:bodyPr/>
        <a:lstStyle/>
        <a:p>
          <a:endParaRPr lang="en-US"/>
        </a:p>
      </dgm:t>
    </dgm:pt>
    <dgm:pt modelId="{86C5A2DB-835C-47F2-94D2-19B29D0A4433}" type="pres">
      <dgm:prSet presAssocID="{A20F4EDD-6294-4D0E-9602-F47F37562A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719D4C-AA63-446E-ADD4-80A96FF8421E}" type="pres">
      <dgm:prSet presAssocID="{FC968665-4A8C-47DD-97FB-02F5532686C1}" presName="node" presStyleLbl="node1" presStyleIdx="0" presStyleCnt="6" custScaleX="171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494E4-E62C-47EF-A2C4-0B28CE32E29B}" type="pres">
      <dgm:prSet presAssocID="{FC968665-4A8C-47DD-97FB-02F5532686C1}" presName="spNode" presStyleCnt="0"/>
      <dgm:spPr/>
    </dgm:pt>
    <dgm:pt modelId="{585179C0-39E2-46A5-87DF-FA86A1EEA745}" type="pres">
      <dgm:prSet presAssocID="{6FCE757E-A5F9-421C-A426-EEB77E84EDF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967F2445-A817-40AE-AB18-0D80C98F18CB}" type="pres">
      <dgm:prSet presAssocID="{0E6F5052-611B-4E3C-9B12-3521894BF6E0}" presName="node" presStyleLbl="node1" presStyleIdx="1" presStyleCnt="6" custScaleX="152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959B4-15C4-40F1-BB0B-0C1FD8EA847B}" type="pres">
      <dgm:prSet presAssocID="{0E6F5052-611B-4E3C-9B12-3521894BF6E0}" presName="spNode" presStyleCnt="0"/>
      <dgm:spPr/>
    </dgm:pt>
    <dgm:pt modelId="{5043EBB1-460D-4A92-9957-77E13D298AF5}" type="pres">
      <dgm:prSet presAssocID="{1D6397B4-3C8F-4A12-B198-CE66DAA3FA2D}" presName="sibTrans" presStyleLbl="sibTrans1D1" presStyleIdx="1" presStyleCnt="6"/>
      <dgm:spPr/>
      <dgm:t>
        <a:bodyPr/>
        <a:lstStyle/>
        <a:p>
          <a:endParaRPr lang="en-US"/>
        </a:p>
      </dgm:t>
    </dgm:pt>
    <dgm:pt modelId="{33D6855C-9864-464C-86E9-CA031C661E7D}" type="pres">
      <dgm:prSet presAssocID="{C29EC94B-37B4-416D-B84E-677A5ADC4AC3}" presName="node" presStyleLbl="node1" presStyleIdx="2" presStyleCnt="6" custScaleX="193158" custRadScaleRad="103948" custRadScaleInc="-1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CCF3B-08BC-468B-B96D-E4139C257DEC}" type="pres">
      <dgm:prSet presAssocID="{C29EC94B-37B4-416D-B84E-677A5ADC4AC3}" presName="spNode" presStyleCnt="0"/>
      <dgm:spPr/>
    </dgm:pt>
    <dgm:pt modelId="{8FD19341-AD67-46F0-ACC6-D27E29C9BD8E}" type="pres">
      <dgm:prSet presAssocID="{9D698AF6-0587-4866-A0CB-595320486CAC}" presName="sibTrans" presStyleLbl="sibTrans1D1" presStyleIdx="2" presStyleCnt="6"/>
      <dgm:spPr/>
      <dgm:t>
        <a:bodyPr/>
        <a:lstStyle/>
        <a:p>
          <a:endParaRPr lang="en-US"/>
        </a:p>
      </dgm:t>
    </dgm:pt>
    <dgm:pt modelId="{755B9877-1113-4CA5-845E-EA15DF32A387}" type="pres">
      <dgm:prSet presAssocID="{D86E1FC2-0CA4-436A-944E-4EEE5E7B3E29}" presName="node" presStyleLbl="node1" presStyleIdx="3" presStyleCnt="6" custScaleX="197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78BBE-8D82-416B-B256-A4354A2D2BCC}" type="pres">
      <dgm:prSet presAssocID="{D86E1FC2-0CA4-436A-944E-4EEE5E7B3E29}" presName="spNode" presStyleCnt="0"/>
      <dgm:spPr/>
    </dgm:pt>
    <dgm:pt modelId="{BF371C69-BFF1-4A3F-A137-2CC585B2103E}" type="pres">
      <dgm:prSet presAssocID="{9A2C3A0E-A3E1-4798-8D3B-5F73FA139A54}" presName="sibTrans" presStyleLbl="sibTrans1D1" presStyleIdx="3" presStyleCnt="6"/>
      <dgm:spPr/>
      <dgm:t>
        <a:bodyPr/>
        <a:lstStyle/>
        <a:p>
          <a:endParaRPr lang="en-US"/>
        </a:p>
      </dgm:t>
    </dgm:pt>
    <dgm:pt modelId="{C27E0401-7B61-4656-AB15-E287250DF4A9}" type="pres">
      <dgm:prSet presAssocID="{D0BE2921-920C-4F9B-90BE-5EE02083998D}" presName="node" presStyleLbl="node1" presStyleIdx="4" presStyleCnt="6" custScaleX="181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DD59A-ACDF-476E-BB58-73DD5B392AEC}" type="pres">
      <dgm:prSet presAssocID="{D0BE2921-920C-4F9B-90BE-5EE02083998D}" presName="spNode" presStyleCnt="0"/>
      <dgm:spPr/>
    </dgm:pt>
    <dgm:pt modelId="{76428D10-CBF7-4787-AAFB-649B4E405E0C}" type="pres">
      <dgm:prSet presAssocID="{4352696A-5C05-4E0B-BE4A-7725E80FDFD1}" presName="sibTrans" presStyleLbl="sibTrans1D1" presStyleIdx="4" presStyleCnt="6"/>
      <dgm:spPr/>
      <dgm:t>
        <a:bodyPr/>
        <a:lstStyle/>
        <a:p>
          <a:endParaRPr lang="en-US"/>
        </a:p>
      </dgm:t>
    </dgm:pt>
    <dgm:pt modelId="{CFA62D93-4BD8-428E-97F4-21ECB2E3BF49}" type="pres">
      <dgm:prSet presAssocID="{FD1D728E-7C32-4CB5-A778-824A65086C98}" presName="node" presStyleLbl="node1" presStyleIdx="5" presStyleCnt="6" custScaleX="172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74146-D870-4905-9276-211FDEB98CD8}" type="pres">
      <dgm:prSet presAssocID="{FD1D728E-7C32-4CB5-A778-824A65086C98}" presName="spNode" presStyleCnt="0"/>
      <dgm:spPr/>
    </dgm:pt>
    <dgm:pt modelId="{2F560A48-73DC-4471-8374-E5145F3B13CD}" type="pres">
      <dgm:prSet presAssocID="{7180C010-4AF1-41AD-8A42-50A6BDF2D7A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DDF6522E-040D-DA4C-904A-CD809FAE92B5}" type="presOf" srcId="{0E6F5052-611B-4E3C-9B12-3521894BF6E0}" destId="{967F2445-A817-40AE-AB18-0D80C98F18CB}" srcOrd="0" destOrd="0" presId="urn:microsoft.com/office/officeart/2005/8/layout/cycle5"/>
    <dgm:cxn modelId="{A4E4FF0A-1A57-8648-A503-8577E82AFC65}" type="presOf" srcId="{9A2C3A0E-A3E1-4798-8D3B-5F73FA139A54}" destId="{BF371C69-BFF1-4A3F-A137-2CC585B2103E}" srcOrd="0" destOrd="0" presId="urn:microsoft.com/office/officeart/2005/8/layout/cycle5"/>
    <dgm:cxn modelId="{D68521AE-9F52-4B4B-B8F7-889AFCA244C7}" srcId="{A20F4EDD-6294-4D0E-9602-F47F37562AB2}" destId="{D86E1FC2-0CA4-436A-944E-4EEE5E7B3E29}" srcOrd="3" destOrd="0" parTransId="{8F1F4888-F333-4BC9-999E-C82A1730F776}" sibTransId="{9A2C3A0E-A3E1-4798-8D3B-5F73FA139A54}"/>
    <dgm:cxn modelId="{1118F46A-47B3-6448-AB45-62429D3A35D7}" type="presOf" srcId="{FC968665-4A8C-47DD-97FB-02F5532686C1}" destId="{2F719D4C-AA63-446E-ADD4-80A96FF8421E}" srcOrd="0" destOrd="0" presId="urn:microsoft.com/office/officeart/2005/8/layout/cycle5"/>
    <dgm:cxn modelId="{49D19995-9A9A-BE43-B64B-4AD7C437E951}" type="presOf" srcId="{FD1D728E-7C32-4CB5-A778-824A65086C98}" destId="{CFA62D93-4BD8-428E-97F4-21ECB2E3BF49}" srcOrd="0" destOrd="0" presId="urn:microsoft.com/office/officeart/2005/8/layout/cycle5"/>
    <dgm:cxn modelId="{FFBB5A40-C043-164F-8E53-43B9FF3091A4}" type="presOf" srcId="{4352696A-5C05-4E0B-BE4A-7725E80FDFD1}" destId="{76428D10-CBF7-4787-AAFB-649B4E405E0C}" srcOrd="0" destOrd="0" presId="urn:microsoft.com/office/officeart/2005/8/layout/cycle5"/>
    <dgm:cxn modelId="{72D271BB-020F-4724-8E79-CD754811EA3F}" srcId="{A20F4EDD-6294-4D0E-9602-F47F37562AB2}" destId="{FD1D728E-7C32-4CB5-A778-824A65086C98}" srcOrd="5" destOrd="0" parTransId="{5185A397-EEF2-4D4C-9EE4-9811F2764870}" sibTransId="{7180C010-4AF1-41AD-8A42-50A6BDF2D7AD}"/>
    <dgm:cxn modelId="{100B8068-6128-B94F-9F6E-4373DE9F3101}" type="presOf" srcId="{7180C010-4AF1-41AD-8A42-50A6BDF2D7AD}" destId="{2F560A48-73DC-4471-8374-E5145F3B13CD}" srcOrd="0" destOrd="0" presId="urn:microsoft.com/office/officeart/2005/8/layout/cycle5"/>
    <dgm:cxn modelId="{91785A18-07D3-4FC1-99C5-1BF17C15D785}" srcId="{A20F4EDD-6294-4D0E-9602-F47F37562AB2}" destId="{0E6F5052-611B-4E3C-9B12-3521894BF6E0}" srcOrd="1" destOrd="0" parTransId="{38521AB1-6E18-488E-8421-0F3F2B5485AD}" sibTransId="{1D6397B4-3C8F-4A12-B198-CE66DAA3FA2D}"/>
    <dgm:cxn modelId="{EE304114-C5F9-EB48-AA5E-958E5506CFAE}" type="presOf" srcId="{6FCE757E-A5F9-421C-A426-EEB77E84EDF5}" destId="{585179C0-39E2-46A5-87DF-FA86A1EEA745}" srcOrd="0" destOrd="0" presId="urn:microsoft.com/office/officeart/2005/8/layout/cycle5"/>
    <dgm:cxn modelId="{3140D3C6-F1D5-8D48-9A73-AF67908F7F50}" type="presOf" srcId="{9D698AF6-0587-4866-A0CB-595320486CAC}" destId="{8FD19341-AD67-46F0-ACC6-D27E29C9BD8E}" srcOrd="0" destOrd="0" presId="urn:microsoft.com/office/officeart/2005/8/layout/cycle5"/>
    <dgm:cxn modelId="{5ADD7C72-1D49-4F09-9178-842618C1BE66}" srcId="{A20F4EDD-6294-4D0E-9602-F47F37562AB2}" destId="{FC968665-4A8C-47DD-97FB-02F5532686C1}" srcOrd="0" destOrd="0" parTransId="{0490E4DA-43B7-4A0F-8609-FF9FB1B66008}" sibTransId="{6FCE757E-A5F9-421C-A426-EEB77E84EDF5}"/>
    <dgm:cxn modelId="{41D368AC-3154-AB41-A32C-F7171EC272B5}" type="presOf" srcId="{C29EC94B-37B4-416D-B84E-677A5ADC4AC3}" destId="{33D6855C-9864-464C-86E9-CA031C661E7D}" srcOrd="0" destOrd="0" presId="urn:microsoft.com/office/officeart/2005/8/layout/cycle5"/>
    <dgm:cxn modelId="{E30F62E1-281C-0447-AB04-4E742DF58530}" type="presOf" srcId="{D86E1FC2-0CA4-436A-944E-4EEE5E7B3E29}" destId="{755B9877-1113-4CA5-845E-EA15DF32A387}" srcOrd="0" destOrd="0" presId="urn:microsoft.com/office/officeart/2005/8/layout/cycle5"/>
    <dgm:cxn modelId="{AA907618-E17D-4BFE-BF98-F84AF75397B9}" srcId="{A20F4EDD-6294-4D0E-9602-F47F37562AB2}" destId="{D0BE2921-920C-4F9B-90BE-5EE02083998D}" srcOrd="4" destOrd="0" parTransId="{420D6A02-D42C-40F0-9FAA-CE4FCDBCD6E2}" sibTransId="{4352696A-5C05-4E0B-BE4A-7725E80FDFD1}"/>
    <dgm:cxn modelId="{50807FA1-CA2E-4212-9712-E6C272444FDC}" srcId="{A20F4EDD-6294-4D0E-9602-F47F37562AB2}" destId="{C29EC94B-37B4-416D-B84E-677A5ADC4AC3}" srcOrd="2" destOrd="0" parTransId="{7FF8054F-174F-48DA-8572-FA78F556A0C2}" sibTransId="{9D698AF6-0587-4866-A0CB-595320486CAC}"/>
    <dgm:cxn modelId="{CA9F6031-BD35-4C4D-8E79-243B27437990}" type="presOf" srcId="{1D6397B4-3C8F-4A12-B198-CE66DAA3FA2D}" destId="{5043EBB1-460D-4A92-9957-77E13D298AF5}" srcOrd="0" destOrd="0" presId="urn:microsoft.com/office/officeart/2005/8/layout/cycle5"/>
    <dgm:cxn modelId="{6AD3045E-F8C6-CE4C-BE49-1CCE96DB8F47}" type="presOf" srcId="{A20F4EDD-6294-4D0E-9602-F47F37562AB2}" destId="{86C5A2DB-835C-47F2-94D2-19B29D0A4433}" srcOrd="0" destOrd="0" presId="urn:microsoft.com/office/officeart/2005/8/layout/cycle5"/>
    <dgm:cxn modelId="{139AE7FE-3004-854E-A2EF-E7CFFB36526B}" type="presOf" srcId="{D0BE2921-920C-4F9B-90BE-5EE02083998D}" destId="{C27E0401-7B61-4656-AB15-E287250DF4A9}" srcOrd="0" destOrd="0" presId="urn:microsoft.com/office/officeart/2005/8/layout/cycle5"/>
    <dgm:cxn modelId="{924121DA-8CB6-E443-81D5-FF1030F8EB18}" type="presParOf" srcId="{86C5A2DB-835C-47F2-94D2-19B29D0A4433}" destId="{2F719D4C-AA63-446E-ADD4-80A96FF8421E}" srcOrd="0" destOrd="0" presId="urn:microsoft.com/office/officeart/2005/8/layout/cycle5"/>
    <dgm:cxn modelId="{5A5BFFFB-F8E4-374E-86E5-6E476DA27E5E}" type="presParOf" srcId="{86C5A2DB-835C-47F2-94D2-19B29D0A4433}" destId="{BE1494E4-E62C-47EF-A2C4-0B28CE32E29B}" srcOrd="1" destOrd="0" presId="urn:microsoft.com/office/officeart/2005/8/layout/cycle5"/>
    <dgm:cxn modelId="{C899EFA5-8B2C-9A47-9D81-F283FF0302AC}" type="presParOf" srcId="{86C5A2DB-835C-47F2-94D2-19B29D0A4433}" destId="{585179C0-39E2-46A5-87DF-FA86A1EEA745}" srcOrd="2" destOrd="0" presId="urn:microsoft.com/office/officeart/2005/8/layout/cycle5"/>
    <dgm:cxn modelId="{F7870579-419B-034A-AF2B-FCD658C23593}" type="presParOf" srcId="{86C5A2DB-835C-47F2-94D2-19B29D0A4433}" destId="{967F2445-A817-40AE-AB18-0D80C98F18CB}" srcOrd="3" destOrd="0" presId="urn:microsoft.com/office/officeart/2005/8/layout/cycle5"/>
    <dgm:cxn modelId="{56CFF149-769B-6540-992F-1CE0C2EAF776}" type="presParOf" srcId="{86C5A2DB-835C-47F2-94D2-19B29D0A4433}" destId="{6E6959B4-15C4-40F1-BB0B-0C1FD8EA847B}" srcOrd="4" destOrd="0" presId="urn:microsoft.com/office/officeart/2005/8/layout/cycle5"/>
    <dgm:cxn modelId="{7FAFED4B-D91D-F04D-B030-09BFA6D6117D}" type="presParOf" srcId="{86C5A2DB-835C-47F2-94D2-19B29D0A4433}" destId="{5043EBB1-460D-4A92-9957-77E13D298AF5}" srcOrd="5" destOrd="0" presId="urn:microsoft.com/office/officeart/2005/8/layout/cycle5"/>
    <dgm:cxn modelId="{CEC53CFC-81D9-6348-A4FE-F81EB8648010}" type="presParOf" srcId="{86C5A2DB-835C-47F2-94D2-19B29D0A4433}" destId="{33D6855C-9864-464C-86E9-CA031C661E7D}" srcOrd="6" destOrd="0" presId="urn:microsoft.com/office/officeart/2005/8/layout/cycle5"/>
    <dgm:cxn modelId="{D7D63E4C-3A72-9C41-9EC2-11543B55F7B1}" type="presParOf" srcId="{86C5A2DB-835C-47F2-94D2-19B29D0A4433}" destId="{3C8CCF3B-08BC-468B-B96D-E4139C257DEC}" srcOrd="7" destOrd="0" presId="urn:microsoft.com/office/officeart/2005/8/layout/cycle5"/>
    <dgm:cxn modelId="{946E507E-66D9-A14E-8585-1E6C0A55958B}" type="presParOf" srcId="{86C5A2DB-835C-47F2-94D2-19B29D0A4433}" destId="{8FD19341-AD67-46F0-ACC6-D27E29C9BD8E}" srcOrd="8" destOrd="0" presId="urn:microsoft.com/office/officeart/2005/8/layout/cycle5"/>
    <dgm:cxn modelId="{EE5B6ECB-31C0-004F-A63C-0AD65EC83C07}" type="presParOf" srcId="{86C5A2DB-835C-47F2-94D2-19B29D0A4433}" destId="{755B9877-1113-4CA5-845E-EA15DF32A387}" srcOrd="9" destOrd="0" presId="urn:microsoft.com/office/officeart/2005/8/layout/cycle5"/>
    <dgm:cxn modelId="{8BE0B6FF-CEEB-334F-8EF1-969C39715D13}" type="presParOf" srcId="{86C5A2DB-835C-47F2-94D2-19B29D0A4433}" destId="{05C78BBE-8D82-416B-B256-A4354A2D2BCC}" srcOrd="10" destOrd="0" presId="urn:microsoft.com/office/officeart/2005/8/layout/cycle5"/>
    <dgm:cxn modelId="{2D7B37DB-1C76-6042-AEB8-F42C7BD6DC7B}" type="presParOf" srcId="{86C5A2DB-835C-47F2-94D2-19B29D0A4433}" destId="{BF371C69-BFF1-4A3F-A137-2CC585B2103E}" srcOrd="11" destOrd="0" presId="urn:microsoft.com/office/officeart/2005/8/layout/cycle5"/>
    <dgm:cxn modelId="{18F8B977-20D5-7545-A967-A35F83D4A8E4}" type="presParOf" srcId="{86C5A2DB-835C-47F2-94D2-19B29D0A4433}" destId="{C27E0401-7B61-4656-AB15-E287250DF4A9}" srcOrd="12" destOrd="0" presId="urn:microsoft.com/office/officeart/2005/8/layout/cycle5"/>
    <dgm:cxn modelId="{3ED6599A-8A02-AE4F-9AED-CBE4F68A96BE}" type="presParOf" srcId="{86C5A2DB-835C-47F2-94D2-19B29D0A4433}" destId="{685DD59A-ACDF-476E-BB58-73DD5B392AEC}" srcOrd="13" destOrd="0" presId="urn:microsoft.com/office/officeart/2005/8/layout/cycle5"/>
    <dgm:cxn modelId="{A940577F-71D3-9B4D-BFDC-395DC35D336E}" type="presParOf" srcId="{86C5A2DB-835C-47F2-94D2-19B29D0A4433}" destId="{76428D10-CBF7-4787-AAFB-649B4E405E0C}" srcOrd="14" destOrd="0" presId="urn:microsoft.com/office/officeart/2005/8/layout/cycle5"/>
    <dgm:cxn modelId="{81378C7C-E0A0-1C4A-A169-2158A128DC4D}" type="presParOf" srcId="{86C5A2DB-835C-47F2-94D2-19B29D0A4433}" destId="{CFA62D93-4BD8-428E-97F4-21ECB2E3BF49}" srcOrd="15" destOrd="0" presId="urn:microsoft.com/office/officeart/2005/8/layout/cycle5"/>
    <dgm:cxn modelId="{75713EEB-46E5-2646-A545-4C5594DBBAFC}" type="presParOf" srcId="{86C5A2DB-835C-47F2-94D2-19B29D0A4433}" destId="{D0574146-D870-4905-9276-211FDEB98CD8}" srcOrd="16" destOrd="0" presId="urn:microsoft.com/office/officeart/2005/8/layout/cycle5"/>
    <dgm:cxn modelId="{EB4D4CE2-CBB4-FE4B-96A8-CA053A05AC25}" type="presParOf" srcId="{86C5A2DB-835C-47F2-94D2-19B29D0A4433}" destId="{2F560A48-73DC-4471-8374-E5145F3B13C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19D4C-AA63-446E-ADD4-80A96FF8421E}">
      <dsp:nvSpPr>
        <dsp:cNvPr id="0" name=""/>
        <dsp:cNvSpPr/>
      </dsp:nvSpPr>
      <dsp:spPr>
        <a:xfrm>
          <a:off x="1424211" y="1223"/>
          <a:ext cx="2320284" cy="8811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ysClr val="windowText" lastClr="000000"/>
              </a:solidFill>
            </a:rPr>
            <a:t>(1) surveillance &amp; social listening</a:t>
          </a:r>
        </a:p>
      </dsp:txBody>
      <dsp:txXfrm>
        <a:off x="1467225" y="44237"/>
        <a:ext cx="2234256" cy="795116"/>
      </dsp:txXfrm>
    </dsp:sp>
    <dsp:sp modelId="{585179C0-39E2-46A5-87DF-FA86A1EEA745}">
      <dsp:nvSpPr>
        <dsp:cNvPr id="0" name=""/>
        <dsp:cNvSpPr/>
      </dsp:nvSpPr>
      <dsp:spPr>
        <a:xfrm>
          <a:off x="510105" y="441796"/>
          <a:ext cx="4148497" cy="4148497"/>
        </a:xfrm>
        <a:custGeom>
          <a:avLst/>
          <a:gdLst/>
          <a:ahLst/>
          <a:cxnLst/>
          <a:rect l="0" t="0" r="0" b="0"/>
          <a:pathLst>
            <a:path>
              <a:moveTo>
                <a:pt x="3296892" y="398643"/>
              </a:moveTo>
              <a:arcTo wR="2074248" hR="2074248" stAng="18367033" swAng="380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F2445-A817-40AE-AB18-0D80C98F18CB}">
      <dsp:nvSpPr>
        <dsp:cNvPr id="0" name=""/>
        <dsp:cNvSpPr/>
      </dsp:nvSpPr>
      <dsp:spPr>
        <a:xfrm>
          <a:off x="3348343" y="1038348"/>
          <a:ext cx="2064725" cy="8811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ysClr val="windowText" lastClr="000000"/>
              </a:solidFill>
            </a:rPr>
            <a:t>(2) identify target audiences</a:t>
          </a:r>
        </a:p>
      </dsp:txBody>
      <dsp:txXfrm>
        <a:off x="3391357" y="1081362"/>
        <a:ext cx="1978697" cy="795116"/>
      </dsp:txXfrm>
    </dsp:sp>
    <dsp:sp modelId="{5043EBB1-460D-4A92-9957-77E13D298AF5}">
      <dsp:nvSpPr>
        <dsp:cNvPr id="0" name=""/>
        <dsp:cNvSpPr/>
      </dsp:nvSpPr>
      <dsp:spPr>
        <a:xfrm>
          <a:off x="491142" y="374554"/>
          <a:ext cx="4148497" cy="4148497"/>
        </a:xfrm>
        <a:custGeom>
          <a:avLst/>
          <a:gdLst/>
          <a:ahLst/>
          <a:cxnLst/>
          <a:rect l="0" t="0" r="0" b="0"/>
          <a:pathLst>
            <a:path>
              <a:moveTo>
                <a:pt x="4125142" y="1763854"/>
              </a:moveTo>
              <a:arcTo wR="2074248" hR="2074248" stAng="21083630" swAng="11352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6855C-9864-464C-86E9-CA031C661E7D}">
      <dsp:nvSpPr>
        <dsp:cNvPr id="0" name=""/>
        <dsp:cNvSpPr/>
      </dsp:nvSpPr>
      <dsp:spPr>
        <a:xfrm>
          <a:off x="3071474" y="3037699"/>
          <a:ext cx="2618464" cy="8811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ysClr val="windowText" lastClr="000000"/>
              </a:solidFill>
            </a:rPr>
            <a:t>(3) respond to the crisis &amp; engage in the conversation</a:t>
          </a:r>
        </a:p>
      </dsp:txBody>
      <dsp:txXfrm>
        <a:off x="3114488" y="3080713"/>
        <a:ext cx="2532436" cy="795116"/>
      </dsp:txXfrm>
    </dsp:sp>
    <dsp:sp modelId="{8FD19341-AD67-46F0-ACC6-D27E29C9BD8E}">
      <dsp:nvSpPr>
        <dsp:cNvPr id="0" name=""/>
        <dsp:cNvSpPr/>
      </dsp:nvSpPr>
      <dsp:spPr>
        <a:xfrm>
          <a:off x="322614" y="206256"/>
          <a:ext cx="4148497" cy="4148497"/>
        </a:xfrm>
        <a:custGeom>
          <a:avLst/>
          <a:gdLst/>
          <a:ahLst/>
          <a:cxnLst/>
          <a:rect l="0" t="0" r="0" b="0"/>
          <a:pathLst>
            <a:path>
              <a:moveTo>
                <a:pt x="3275986" y="3764910"/>
              </a:moveTo>
              <a:arcTo wR="2074248" hR="2074248" stAng="3275666" swAng="4375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B9877-1113-4CA5-845E-EA15DF32A387}">
      <dsp:nvSpPr>
        <dsp:cNvPr id="0" name=""/>
        <dsp:cNvSpPr/>
      </dsp:nvSpPr>
      <dsp:spPr>
        <a:xfrm>
          <a:off x="1242540" y="4149721"/>
          <a:ext cx="2683628" cy="8811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ysClr val="windowText" lastClr="000000"/>
              </a:solidFill>
            </a:rPr>
            <a:t>(4) monitor the landscape &amp; evaluate outcomes</a:t>
          </a:r>
        </a:p>
      </dsp:txBody>
      <dsp:txXfrm>
        <a:off x="1285554" y="4192735"/>
        <a:ext cx="2597600" cy="795116"/>
      </dsp:txXfrm>
    </dsp:sp>
    <dsp:sp modelId="{BF371C69-BFF1-4A3F-A137-2CC585B2103E}">
      <dsp:nvSpPr>
        <dsp:cNvPr id="0" name=""/>
        <dsp:cNvSpPr/>
      </dsp:nvSpPr>
      <dsp:spPr>
        <a:xfrm>
          <a:off x="646117" y="206216"/>
          <a:ext cx="4148497" cy="4148497"/>
        </a:xfrm>
        <a:custGeom>
          <a:avLst/>
          <a:gdLst/>
          <a:ahLst/>
          <a:cxnLst/>
          <a:rect l="0" t="0" r="0" b="0"/>
          <a:pathLst>
            <a:path>
              <a:moveTo>
                <a:pt x="1119332" y="3915618"/>
              </a:moveTo>
              <a:arcTo wR="2074248" hR="2074248" stAng="7044648" swAng="3107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E0401-7B61-4656-AB15-E287250DF4A9}">
      <dsp:nvSpPr>
        <dsp:cNvPr id="0" name=""/>
        <dsp:cNvSpPr/>
      </dsp:nvSpPr>
      <dsp:spPr>
        <a:xfrm>
          <a:off x="-441764" y="3112597"/>
          <a:ext cx="2459532" cy="8811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ysClr val="windowText" lastClr="000000"/>
              </a:solidFill>
            </a:rPr>
            <a:t>(5) interact with consumers &amp; publics</a:t>
          </a:r>
        </a:p>
      </dsp:txBody>
      <dsp:txXfrm>
        <a:off x="-398750" y="3155611"/>
        <a:ext cx="2373504" cy="795116"/>
      </dsp:txXfrm>
    </dsp:sp>
    <dsp:sp modelId="{76428D10-CBF7-4787-AAFB-649B4E405E0C}">
      <dsp:nvSpPr>
        <dsp:cNvPr id="0" name=""/>
        <dsp:cNvSpPr/>
      </dsp:nvSpPr>
      <dsp:spPr>
        <a:xfrm>
          <a:off x="510105" y="441796"/>
          <a:ext cx="4148497" cy="4148497"/>
        </a:xfrm>
        <a:custGeom>
          <a:avLst/>
          <a:gdLst/>
          <a:ahLst/>
          <a:cxnLst/>
          <a:rect l="0" t="0" r="0" b="0"/>
          <a:pathLst>
            <a:path>
              <a:moveTo>
                <a:pt x="32290" y="2438822"/>
              </a:moveTo>
              <a:arcTo wR="2074248" hR="2074248" stAng="10192621" swAng="12147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62D93-4BD8-428E-97F4-21ECB2E3BF49}">
      <dsp:nvSpPr>
        <dsp:cNvPr id="0" name=""/>
        <dsp:cNvSpPr/>
      </dsp:nvSpPr>
      <dsp:spPr>
        <a:xfrm>
          <a:off x="-381399" y="1038348"/>
          <a:ext cx="2338802" cy="8811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ysClr val="windowText" lastClr="000000"/>
              </a:solidFill>
            </a:rPr>
            <a:t>(6) implement necessary changes</a:t>
          </a:r>
        </a:p>
      </dsp:txBody>
      <dsp:txXfrm>
        <a:off x="-338385" y="1081362"/>
        <a:ext cx="2252774" cy="795116"/>
      </dsp:txXfrm>
    </dsp:sp>
    <dsp:sp modelId="{2F560A48-73DC-4471-8374-E5145F3B13CD}">
      <dsp:nvSpPr>
        <dsp:cNvPr id="0" name=""/>
        <dsp:cNvSpPr/>
      </dsp:nvSpPr>
      <dsp:spPr>
        <a:xfrm>
          <a:off x="510105" y="441796"/>
          <a:ext cx="4148497" cy="4148497"/>
        </a:xfrm>
        <a:custGeom>
          <a:avLst/>
          <a:gdLst/>
          <a:ahLst/>
          <a:cxnLst/>
          <a:rect l="0" t="0" r="0" b="0"/>
          <a:pathLst>
            <a:path>
              <a:moveTo>
                <a:pt x="673972" y="543976"/>
              </a:moveTo>
              <a:arcTo wR="2074248" hR="2074248" stAng="13652395" swAng="380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7CA79-D63D-4948-AD60-EE8D47A11EDC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AAA71-9525-9643-B8AB-38916E620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3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B910B-D6C0-48C8-ACC1-D51FA5C0A32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24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B910B-D6C0-48C8-ACC1-D51FA5C0A32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2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B910B-D6C0-48C8-ACC1-D51FA5C0A32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24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B910B-D6C0-48C8-ACC1-D51FA5C0A32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24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B910B-D6C0-48C8-ACC1-D51FA5C0A32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24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B910B-D6C0-48C8-ACC1-D51FA5C0A32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2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4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2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5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4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3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5CF85-D819-EC47-A71D-675F7BFC4B62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93BB-8491-3B4D-A058-89F1799E2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2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oungc@ithaca.edu" TargetMode="External"/><Relationship Id="rId2" Type="http://schemas.openxmlformats.org/officeDocument/2006/relationships/hyperlink" Target="mailto:m.c.stewart@unf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rc.org/.../57272/icrc-ifrc-ocha-social-media-guid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31" y="3886200"/>
            <a:ext cx="8673737" cy="738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Margaret C. Stewart &amp; Cory Young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35131" y="2090057"/>
            <a:ext cx="8673737" cy="2072185"/>
          </a:xfrm>
        </p:spPr>
        <p:txBody>
          <a:bodyPr>
            <a:normAutofit/>
          </a:bodyPr>
          <a:lstStyle/>
          <a:p>
            <a:r>
              <a:rPr lang="en-US" sz="2800" dirty="0"/>
              <a:t>Implementing STREMII: A practical guide for crisis communication on social media during hurricanes and natural disasters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174" y="5295134"/>
            <a:ext cx="4934409" cy="776712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553" y="235133"/>
            <a:ext cx="5225143" cy="2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1" y="46250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8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m.c.stewart@unf.edu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youngc@ithaca.edu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 YOU!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8768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References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1136469"/>
            <a:ext cx="8530046" cy="4872129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>
                <a:latin typeface="Arial"/>
                <a:cs typeface="Arial"/>
              </a:rPr>
              <a:t>Coombs, W.T. (2014). </a:t>
            </a:r>
            <a:r>
              <a:rPr lang="en-US" sz="5600" i="1" dirty="0">
                <a:latin typeface="Arial"/>
                <a:cs typeface="Arial"/>
              </a:rPr>
              <a:t>Ongoing crisis communication: Planning, managing, and </a:t>
            </a:r>
            <a:r>
              <a:rPr lang="en-US" sz="5600" i="1" dirty="0" smtClean="0">
                <a:latin typeface="Arial"/>
                <a:cs typeface="Arial"/>
              </a:rPr>
              <a:t>responding</a:t>
            </a:r>
            <a:r>
              <a:rPr lang="en-US" sz="5600" i="1" dirty="0">
                <a:latin typeface="Arial"/>
                <a:cs typeface="Arial"/>
              </a:rPr>
              <a:t>, </a:t>
            </a:r>
            <a:r>
              <a:rPr lang="en-US" sz="5600" dirty="0" smtClean="0">
                <a:latin typeface="Arial"/>
                <a:cs typeface="Arial"/>
              </a:rPr>
              <a:t>(4</a:t>
            </a:r>
            <a:r>
              <a:rPr lang="en-US" sz="5600" baseline="30000" dirty="0" smtClean="0">
                <a:latin typeface="Arial"/>
                <a:cs typeface="Arial"/>
              </a:rPr>
              <a:t>th</a:t>
            </a:r>
            <a:r>
              <a:rPr lang="en-US" sz="5600" dirty="0" smtClean="0">
                <a:latin typeface="Arial"/>
                <a:cs typeface="Arial"/>
              </a:rPr>
              <a:t> ed.). </a:t>
            </a:r>
            <a:r>
              <a:rPr lang="en-US" sz="5600" dirty="0">
                <a:latin typeface="Arial"/>
                <a:cs typeface="Arial"/>
              </a:rPr>
              <a:t>Thousand Oaks, CA: Sage Publications, Inc. </a:t>
            </a:r>
            <a:endParaRPr lang="en-US" sz="5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5600" dirty="0">
              <a:latin typeface="Arial"/>
              <a:cs typeface="Arial"/>
            </a:endParaRPr>
          </a:p>
          <a:p>
            <a:r>
              <a:rPr lang="en-US" sz="5600" dirty="0">
                <a:latin typeface="Arial"/>
                <a:cs typeface="Arial"/>
              </a:rPr>
              <a:t>Coombs, W.T. (2007). Protecting organization reputations during a crisis: The development </a:t>
            </a:r>
            <a:r>
              <a:rPr lang="en-US" sz="5600" dirty="0" smtClean="0">
                <a:latin typeface="Arial"/>
                <a:cs typeface="Arial"/>
              </a:rPr>
              <a:t>and application </a:t>
            </a:r>
            <a:r>
              <a:rPr lang="en-US" sz="5600" dirty="0">
                <a:latin typeface="Arial"/>
                <a:cs typeface="Arial"/>
              </a:rPr>
              <a:t>of situational crisis communication theory. </a:t>
            </a:r>
            <a:r>
              <a:rPr lang="en-US" sz="5600" i="1" dirty="0">
                <a:latin typeface="Arial"/>
                <a:cs typeface="Arial"/>
              </a:rPr>
              <a:t>Corporate Reputation Review, </a:t>
            </a:r>
            <a:r>
              <a:rPr lang="en-US" sz="5600" i="1" dirty="0" smtClean="0">
                <a:latin typeface="Arial"/>
                <a:cs typeface="Arial"/>
              </a:rPr>
              <a:t>10</a:t>
            </a:r>
            <a:r>
              <a:rPr lang="en-US" sz="5600" dirty="0">
                <a:latin typeface="Arial"/>
                <a:cs typeface="Arial"/>
              </a:rPr>
              <a:t>(3</a:t>
            </a:r>
            <a:r>
              <a:rPr lang="en-US" sz="5600" dirty="0" smtClean="0">
                <a:latin typeface="Arial"/>
                <a:cs typeface="Arial"/>
              </a:rPr>
              <a:t>), 163</a:t>
            </a:r>
            <a:r>
              <a:rPr lang="en-US" sz="5600" dirty="0">
                <a:latin typeface="Arial"/>
                <a:cs typeface="Arial"/>
              </a:rPr>
              <a:t>-176</a:t>
            </a:r>
            <a:r>
              <a:rPr lang="en-US" sz="56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sz="5600" dirty="0">
              <a:latin typeface="Arial"/>
              <a:cs typeface="Arial"/>
            </a:endParaRPr>
          </a:p>
          <a:p>
            <a:r>
              <a:rPr lang="en-US" sz="5600" dirty="0">
                <a:latin typeface="Arial"/>
                <a:cs typeface="Arial"/>
              </a:rPr>
              <a:t>Fink, S. (1986). </a:t>
            </a:r>
            <a:r>
              <a:rPr lang="en-US" sz="5600" i="1" dirty="0">
                <a:latin typeface="Arial"/>
                <a:cs typeface="Arial"/>
              </a:rPr>
              <a:t>Crisis </a:t>
            </a:r>
            <a:r>
              <a:rPr lang="en-US" sz="5600" i="1" dirty="0" smtClean="0">
                <a:latin typeface="Arial"/>
                <a:cs typeface="Arial"/>
              </a:rPr>
              <a:t>management</a:t>
            </a:r>
            <a:r>
              <a:rPr lang="en-US" sz="5600" i="1" dirty="0">
                <a:latin typeface="Arial"/>
                <a:cs typeface="Arial"/>
              </a:rPr>
              <a:t>: Planning for the inevitable</a:t>
            </a:r>
            <a:r>
              <a:rPr lang="en-US" sz="5600" dirty="0">
                <a:latin typeface="Arial"/>
                <a:cs typeface="Arial"/>
              </a:rPr>
              <a:t>. New York: </a:t>
            </a:r>
            <a:r>
              <a:rPr lang="en-US" sz="5600" dirty="0" err="1">
                <a:latin typeface="Arial"/>
                <a:cs typeface="Arial"/>
              </a:rPr>
              <a:t>Amacom</a:t>
            </a:r>
            <a:r>
              <a:rPr lang="en-US" sz="5600" dirty="0">
                <a:latin typeface="Arial"/>
                <a:cs typeface="Arial"/>
              </a:rPr>
              <a:t>. </a:t>
            </a:r>
            <a:r>
              <a:rPr lang="en-US" sz="5600" dirty="0" smtClean="0">
                <a:latin typeface="Arial"/>
                <a:cs typeface="Arial"/>
              </a:rPr>
              <a:t>	</a:t>
            </a:r>
          </a:p>
          <a:p>
            <a:endParaRPr lang="en-US" sz="5600" dirty="0" smtClean="0">
              <a:latin typeface="Arial"/>
              <a:cs typeface="Arial"/>
            </a:endParaRPr>
          </a:p>
          <a:p>
            <a:r>
              <a:rPr lang="en-US" sz="5600" dirty="0">
                <a:latin typeface="Arial"/>
                <a:cs typeface="Arial"/>
              </a:rPr>
              <a:t>The International Federation of Red Cross and Red Crescent Societies (2017</a:t>
            </a:r>
            <a:r>
              <a:rPr lang="en-US" sz="5600" dirty="0" smtClean="0">
                <a:latin typeface="Arial"/>
                <a:cs typeface="Arial"/>
              </a:rPr>
              <a:t>).  How </a:t>
            </a:r>
            <a:r>
              <a:rPr lang="en-US" sz="5600" dirty="0">
                <a:latin typeface="Arial"/>
                <a:cs typeface="Arial"/>
              </a:rPr>
              <a:t>to </a:t>
            </a:r>
            <a:r>
              <a:rPr lang="en-US" sz="5600" dirty="0" smtClean="0">
                <a:latin typeface="Arial"/>
                <a:cs typeface="Arial"/>
              </a:rPr>
              <a:t>Use Social Media to Better Engage People Affected by Crises.  Retrieved from</a:t>
            </a:r>
            <a:r>
              <a:rPr lang="en-US" sz="5600" dirty="0">
                <a:latin typeface="Arial"/>
                <a:cs typeface="Arial"/>
              </a:rPr>
              <a:t>: </a:t>
            </a:r>
            <a:r>
              <a:rPr lang="en-US" sz="5600" dirty="0">
                <a:latin typeface="Arial"/>
                <a:cs typeface="Arial"/>
                <a:hlinkClick r:id="rId2"/>
              </a:rPr>
              <a:t>https://www.icrc.org/.../</a:t>
            </a:r>
            <a:r>
              <a:rPr lang="en-US" sz="5600" dirty="0" smtClean="0">
                <a:latin typeface="Arial"/>
                <a:cs typeface="Arial"/>
                <a:hlinkClick r:id="rId2"/>
              </a:rPr>
              <a:t>57272/icrc-ifrc-ocha-social-media-guide.pdf</a:t>
            </a:r>
            <a:r>
              <a:rPr lang="en-US" sz="5600" dirty="0" smtClean="0">
                <a:latin typeface="Arial"/>
                <a:cs typeface="Arial"/>
              </a:rPr>
              <a:t>  </a:t>
            </a:r>
          </a:p>
          <a:p>
            <a:pPr marL="0" indent="0">
              <a:buNone/>
            </a:pPr>
            <a:r>
              <a:rPr lang="en-US" sz="5600" dirty="0" smtClean="0">
                <a:latin typeface="Arial"/>
                <a:cs typeface="Arial"/>
              </a:rPr>
              <a:t> </a:t>
            </a:r>
            <a:endParaRPr lang="en-US" sz="5600" dirty="0">
              <a:latin typeface="Arial"/>
              <a:cs typeface="Arial"/>
            </a:endParaRPr>
          </a:p>
          <a:p>
            <a:r>
              <a:rPr lang="en-US" sz="5600" dirty="0" err="1">
                <a:latin typeface="Arial"/>
                <a:cs typeface="Arial"/>
              </a:rPr>
              <a:t>Mitroff</a:t>
            </a:r>
            <a:r>
              <a:rPr lang="en-US" sz="5600" dirty="0">
                <a:latin typeface="Arial"/>
                <a:cs typeface="Arial"/>
              </a:rPr>
              <a:t>, I.I. (1994). Crisis management and environmentalism: A natural fit</a:t>
            </a:r>
            <a:r>
              <a:rPr lang="en-US" sz="5600" i="1" dirty="0">
                <a:latin typeface="Arial"/>
                <a:cs typeface="Arial"/>
              </a:rPr>
              <a:t>. </a:t>
            </a:r>
            <a:r>
              <a:rPr lang="en-US" sz="5600" i="1" dirty="0" smtClean="0">
                <a:latin typeface="Arial"/>
                <a:cs typeface="Arial"/>
              </a:rPr>
              <a:t>California Management </a:t>
            </a:r>
            <a:r>
              <a:rPr lang="en-US" sz="5600" i="1" dirty="0">
                <a:latin typeface="Arial"/>
                <a:cs typeface="Arial"/>
              </a:rPr>
              <a:t>Review, 36</a:t>
            </a:r>
            <a:r>
              <a:rPr lang="en-US" sz="5600" dirty="0">
                <a:latin typeface="Arial"/>
                <a:cs typeface="Arial"/>
              </a:rPr>
              <a:t>(2), 101-113</a:t>
            </a:r>
            <a:r>
              <a:rPr lang="en-US" sz="56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sz="5600" dirty="0">
              <a:latin typeface="Arial"/>
              <a:cs typeface="Arial"/>
            </a:endParaRPr>
          </a:p>
          <a:p>
            <a:r>
              <a:rPr lang="en-US" sz="5600" dirty="0">
                <a:latin typeface="Arial"/>
                <a:cs typeface="Arial"/>
              </a:rPr>
              <a:t>Seeger, M.W., </a:t>
            </a:r>
            <a:r>
              <a:rPr lang="en-US" sz="5600" dirty="0" err="1">
                <a:latin typeface="Arial"/>
                <a:cs typeface="Arial"/>
              </a:rPr>
              <a:t>Sellnow</a:t>
            </a:r>
            <a:r>
              <a:rPr lang="en-US" sz="5600" dirty="0">
                <a:latin typeface="Arial"/>
                <a:cs typeface="Arial"/>
              </a:rPr>
              <a:t>, T.L., and Ulmer, R.R. (2003). </a:t>
            </a:r>
            <a:r>
              <a:rPr lang="en-US" sz="5600" i="1" dirty="0">
                <a:latin typeface="Arial"/>
                <a:cs typeface="Arial"/>
              </a:rPr>
              <a:t>Communication and </a:t>
            </a:r>
            <a:r>
              <a:rPr lang="en-US" sz="5600" i="1" dirty="0" smtClean="0">
                <a:latin typeface="Arial"/>
                <a:cs typeface="Arial"/>
              </a:rPr>
              <a:t>organizational </a:t>
            </a:r>
            <a:r>
              <a:rPr lang="en-US" sz="5600" i="1" dirty="0">
                <a:latin typeface="Arial"/>
                <a:cs typeface="Arial"/>
              </a:rPr>
              <a:t>c</a:t>
            </a:r>
            <a:r>
              <a:rPr lang="en-US" sz="5600" i="1" dirty="0" smtClean="0">
                <a:latin typeface="Arial"/>
                <a:cs typeface="Arial"/>
              </a:rPr>
              <a:t>risis</a:t>
            </a:r>
            <a:r>
              <a:rPr lang="en-US" sz="5600" dirty="0">
                <a:latin typeface="Arial"/>
                <a:cs typeface="Arial"/>
              </a:rPr>
              <a:t>. Westport, CT: </a:t>
            </a:r>
            <a:r>
              <a:rPr lang="en-US" sz="5600" dirty="0" err="1">
                <a:latin typeface="Arial"/>
                <a:cs typeface="Arial"/>
              </a:rPr>
              <a:t>Praeger</a:t>
            </a:r>
            <a:r>
              <a:rPr lang="en-US" sz="56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sz="5600" dirty="0">
              <a:latin typeface="Arial"/>
              <a:cs typeface="Arial"/>
            </a:endParaRPr>
          </a:p>
          <a:p>
            <a:r>
              <a:rPr lang="en-US" sz="5600" dirty="0">
                <a:latin typeface="Arial"/>
                <a:cs typeface="Arial"/>
              </a:rPr>
              <a:t>Seeger, M.W. (2006).  B</a:t>
            </a:r>
            <a:r>
              <a:rPr lang="en-US" sz="5600" dirty="0" smtClean="0">
                <a:latin typeface="Arial"/>
                <a:cs typeface="Arial"/>
              </a:rPr>
              <a:t>est practices in crisis communication: An expert panel process. </a:t>
            </a:r>
            <a:r>
              <a:rPr lang="en-US" sz="5600" i="1" dirty="0" smtClean="0">
                <a:latin typeface="Arial"/>
                <a:cs typeface="Arial"/>
              </a:rPr>
              <a:t>Journal </a:t>
            </a:r>
            <a:r>
              <a:rPr lang="en-US" sz="5600" i="1" dirty="0">
                <a:latin typeface="Arial"/>
                <a:cs typeface="Arial"/>
              </a:rPr>
              <a:t>of Applied Communication Research, 34</a:t>
            </a:r>
            <a:r>
              <a:rPr lang="en-US" sz="5600" dirty="0">
                <a:latin typeface="Arial"/>
                <a:cs typeface="Arial"/>
              </a:rPr>
              <a:t>(3), 232-</a:t>
            </a:r>
            <a:r>
              <a:rPr lang="en-US" sz="5600" dirty="0" smtClean="0">
                <a:latin typeface="Arial"/>
                <a:cs typeface="Arial"/>
              </a:rPr>
              <a:t>244.</a:t>
            </a:r>
          </a:p>
          <a:p>
            <a:pPr marL="0" indent="0">
              <a:buNone/>
            </a:pPr>
            <a:endParaRPr lang="en-US" sz="5600" dirty="0">
              <a:latin typeface="Arial"/>
              <a:cs typeface="Arial"/>
            </a:endParaRPr>
          </a:p>
          <a:p>
            <a:r>
              <a:rPr lang="en-US" sz="5600" dirty="0">
                <a:latin typeface="Arial"/>
                <a:cs typeface="Arial"/>
              </a:rPr>
              <a:t>Stewart, M. C., &amp; Gail Wilson, B. (2015). The dynamic role of social media during </a:t>
            </a:r>
            <a:r>
              <a:rPr lang="en-US" sz="5600" dirty="0" smtClean="0">
                <a:latin typeface="Arial"/>
                <a:cs typeface="Arial"/>
              </a:rPr>
              <a:t>Hurricane </a:t>
            </a:r>
            <a:r>
              <a:rPr lang="en-US" sz="5600" dirty="0">
                <a:latin typeface="Arial"/>
                <a:cs typeface="Arial"/>
              </a:rPr>
              <a:t>#Sandy: An introduction of the STREMII model to weather the storm of the crisis </a:t>
            </a:r>
            <a:r>
              <a:rPr lang="en-US" sz="5600" dirty="0" smtClean="0">
                <a:latin typeface="Arial"/>
                <a:cs typeface="Arial"/>
              </a:rPr>
              <a:t>lifecycle</a:t>
            </a:r>
            <a:r>
              <a:rPr lang="en-US" sz="5600" dirty="0">
                <a:latin typeface="Arial"/>
                <a:cs typeface="Arial"/>
              </a:rPr>
              <a:t>. </a:t>
            </a:r>
            <a:r>
              <a:rPr lang="en-US" sz="5600" i="1" dirty="0">
                <a:latin typeface="Arial"/>
                <a:cs typeface="Arial"/>
              </a:rPr>
              <a:t>Computers in Human Behavior, 54</a:t>
            </a:r>
            <a:r>
              <a:rPr lang="en-US" sz="5600" dirty="0">
                <a:latin typeface="Arial"/>
                <a:cs typeface="Arial"/>
              </a:rPr>
              <a:t>, 639-646.  </a:t>
            </a:r>
            <a:endParaRPr lang="en-US" sz="5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5600" dirty="0" smtClean="0">
              <a:latin typeface="Arial"/>
              <a:cs typeface="Arial"/>
            </a:endParaRPr>
          </a:p>
          <a:p>
            <a:r>
              <a:rPr lang="en-US" sz="5600" dirty="0" smtClean="0">
                <a:latin typeface="Arial"/>
                <a:cs typeface="Arial"/>
              </a:rPr>
              <a:t>Stewart</a:t>
            </a:r>
            <a:r>
              <a:rPr lang="en-US" sz="5600" dirty="0">
                <a:latin typeface="Arial"/>
                <a:cs typeface="Arial"/>
              </a:rPr>
              <a:t>, M.C. and Young, C.  (March, 2017).  Revisiting STREMII:  An application of social media crisis communication during Hurricane Matthew; Paper Presentation.  International Crisis &amp; Risk Communication Conference; Orlando, FL.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14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AGENDA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Introductions</a:t>
            </a:r>
          </a:p>
          <a:p>
            <a:r>
              <a:rPr lang="en-US" dirty="0" smtClean="0">
                <a:latin typeface="Arial"/>
                <a:cs typeface="Arial"/>
              </a:rPr>
              <a:t>Presentation Outcomes</a:t>
            </a:r>
          </a:p>
          <a:p>
            <a:r>
              <a:rPr lang="en-US" dirty="0" smtClean="0">
                <a:latin typeface="Arial"/>
                <a:cs typeface="Arial"/>
              </a:rPr>
              <a:t>Refresher on STREMII Models</a:t>
            </a:r>
          </a:p>
          <a:p>
            <a:r>
              <a:rPr lang="en-US" dirty="0" smtClean="0">
                <a:latin typeface="Arial"/>
                <a:cs typeface="Arial"/>
              </a:rPr>
              <a:t>Practical Recommendations 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Social Listening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Engagement</a:t>
            </a:r>
          </a:p>
          <a:p>
            <a:r>
              <a:rPr lang="en-US" dirty="0" smtClean="0">
                <a:latin typeface="Arial"/>
                <a:cs typeface="Arial"/>
              </a:rPr>
              <a:t>Examples</a:t>
            </a:r>
          </a:p>
          <a:p>
            <a:r>
              <a:rPr lang="en-US" dirty="0" smtClean="0">
                <a:latin typeface="Arial"/>
                <a:cs typeface="Arial"/>
              </a:rPr>
              <a:t>Next Steps</a:t>
            </a:r>
          </a:p>
          <a:p>
            <a:r>
              <a:rPr lang="en-US" dirty="0" smtClean="0">
                <a:latin typeface="Arial"/>
                <a:cs typeface="Arial"/>
              </a:rPr>
              <a:t>Questions?</a:t>
            </a: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9E295-F5E4-43B2-83E1-1BE96A72BAFC}" type="slidenum">
              <a:rPr lang="en-US" smtClean="0">
                <a:solidFill>
                  <a:srgbClr val="434342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 smtClean="0">
              <a:solidFill>
                <a:srgbClr val="43434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6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Presentation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defRPr/>
            </a:pPr>
            <a:endParaRPr lang="en-US" sz="1800" b="1" dirty="0" smtClean="0">
              <a:solidFill>
                <a:srgbClr val="000000"/>
              </a:solidFill>
              <a:latin typeface="Verdana" pitchFamily="84" charset="0"/>
            </a:endParaRPr>
          </a:p>
          <a:p>
            <a:r>
              <a:rPr lang="en-US" sz="2400" dirty="0" smtClean="0">
                <a:latin typeface="Arial"/>
                <a:cs typeface="Arial"/>
              </a:rPr>
              <a:t>Identify the elements of </a:t>
            </a:r>
            <a:r>
              <a:rPr lang="en-US" sz="2400" dirty="0">
                <a:latin typeface="Arial"/>
                <a:cs typeface="Arial"/>
              </a:rPr>
              <a:t>STREMII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Recognize the practical applications of social listening and responsive engagement in crises – specifically, in the context of hurricane disasters.  </a:t>
            </a: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Discuss next steps and potential pathways for STREMII application and discovery. </a:t>
            </a: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14341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34342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9E295-F5E4-43B2-83E1-1BE96A72BAFC}" type="slidenum">
              <a:rPr lang="en-US" smtClean="0">
                <a:solidFill>
                  <a:srgbClr val="434342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>
              <a:solidFill>
                <a:srgbClr val="434342"/>
              </a:solidFill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26602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84" y="5555706"/>
            <a:ext cx="493871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73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b="1" dirty="0" smtClean="0"/>
              <a:t>Original STREMII Model (2015)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defRPr/>
            </a:pPr>
            <a:endParaRPr lang="en-US" sz="1800" b="1" dirty="0" smtClean="0">
              <a:solidFill>
                <a:srgbClr val="000000"/>
              </a:solidFill>
              <a:latin typeface="Verdana" pitchFamily="84" charset="0"/>
            </a:endParaRPr>
          </a:p>
          <a:p>
            <a:r>
              <a:rPr lang="en-US" sz="2400" dirty="0">
                <a:latin typeface="Arial"/>
                <a:cs typeface="Arial"/>
              </a:rPr>
              <a:t>Six </a:t>
            </a:r>
            <a:r>
              <a:rPr lang="en-US" sz="2400" dirty="0" smtClean="0">
                <a:latin typeface="Arial"/>
                <a:cs typeface="Arial"/>
              </a:rPr>
              <a:t>Elements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4341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34342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9E295-F5E4-43B2-83E1-1BE96A72BAFC}" type="slidenum">
              <a:rPr lang="en-US" smtClean="0">
                <a:solidFill>
                  <a:srgbClr val="434342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solidFill>
                <a:srgbClr val="434342"/>
              </a:solidFill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26024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73930784"/>
              </p:ext>
            </p:extLst>
          </p:nvPr>
        </p:nvGraphicFramePr>
        <p:xfrm>
          <a:off x="3103500" y="1295400"/>
          <a:ext cx="5248174" cy="5032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40" y="5960817"/>
            <a:ext cx="3776434" cy="592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65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b="1" dirty="0" smtClean="0"/>
              <a:t>Revised STREMII Model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Six Elements</a:t>
            </a:r>
          </a:p>
          <a:p>
            <a:r>
              <a:rPr lang="en-US" sz="2400" dirty="0" smtClean="0">
                <a:latin typeface="Arial"/>
                <a:cs typeface="Arial"/>
              </a:rPr>
              <a:t>Two Ongoing Elements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14341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34342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9E295-F5E4-43B2-83E1-1BE96A72BAFC}" type="slidenum">
              <a:rPr lang="en-US" smtClean="0">
                <a:solidFill>
                  <a:srgbClr val="434342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solidFill>
                <a:srgbClr val="434342"/>
              </a:solidFill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26024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40" y="5960817"/>
            <a:ext cx="3776434" cy="592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395" y="1430424"/>
            <a:ext cx="5695406" cy="482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06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Getting Started with Social Listening</a:t>
            </a:r>
          </a:p>
        </p:txBody>
      </p:sp>
      <p:sp>
        <p:nvSpPr>
          <p:cNvPr id="14341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34342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9E295-F5E4-43B2-83E1-1BE96A72BAFC}" type="slidenum">
              <a:rPr lang="en-US" smtClean="0">
                <a:solidFill>
                  <a:srgbClr val="434342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solidFill>
                <a:srgbClr val="434342"/>
              </a:solidFill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85953"/>
            <a:ext cx="1524000" cy="15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606" y="5807075"/>
            <a:ext cx="3779848" cy="59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9007" y="1166843"/>
            <a:ext cx="87259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Use platform-specific </a:t>
            </a:r>
            <a:r>
              <a:rPr lang="en-US" sz="2400" dirty="0"/>
              <a:t>f</a:t>
            </a:r>
            <a:r>
              <a:rPr lang="en-US" sz="2400" dirty="0" smtClean="0"/>
              <a:t>eatures to engage in listening:</a:t>
            </a:r>
            <a:endParaRPr lang="en-US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i="1" dirty="0"/>
              <a:t>Twitter</a:t>
            </a:r>
            <a:r>
              <a:rPr lang="en-US" sz="2400" dirty="0"/>
              <a:t> – Advanced Search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i="1" dirty="0"/>
              <a:t>Facebook</a:t>
            </a:r>
            <a:r>
              <a:rPr lang="en-US" sz="2400" dirty="0"/>
              <a:t> – FB Insights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i="1" dirty="0"/>
              <a:t>Hootsuite</a:t>
            </a:r>
            <a:r>
              <a:rPr lang="en-US" sz="2400" dirty="0"/>
              <a:t> – </a:t>
            </a:r>
            <a:r>
              <a:rPr lang="en-US" sz="2400" dirty="0" err="1"/>
              <a:t>Vidpiq</a:t>
            </a:r>
            <a:r>
              <a:rPr lang="en-US" sz="2400" dirty="0"/>
              <a:t> for Instagram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Develop a critical &amp; comprehensive </a:t>
            </a:r>
            <a:r>
              <a:rPr lang="en-US" sz="2400" dirty="0"/>
              <a:t>l</a:t>
            </a:r>
            <a:r>
              <a:rPr lang="en-US" sz="2400" dirty="0" smtClean="0"/>
              <a:t>ist of Keywords </a:t>
            </a:r>
            <a:r>
              <a:rPr lang="en-US" sz="2400" dirty="0"/>
              <a:t>&amp; Hashtags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 Examine your existing tools and evaluate emerging </a:t>
            </a:r>
            <a:r>
              <a:rPr lang="en-US" sz="2400" dirty="0" smtClean="0"/>
              <a:t>tools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 Develop routine listening </a:t>
            </a:r>
            <a:r>
              <a:rPr lang="en-US" sz="2400" dirty="0" smtClean="0"/>
              <a:t>habits &amp; refine them routinely 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Demonstrate listening </a:t>
            </a:r>
            <a:r>
              <a:rPr lang="en-US" sz="2400" dirty="0"/>
              <a:t>through </a:t>
            </a:r>
            <a:r>
              <a:rPr lang="en-US" sz="2400" dirty="0" smtClean="0"/>
              <a:t>engagement (Be useful; Add value)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 Encourage listening across the organization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 Create jargon-free search terms &amp; </a:t>
            </a:r>
            <a:r>
              <a:rPr lang="en-US" sz="2400" dirty="0" smtClean="0"/>
              <a:t>refine </a:t>
            </a:r>
            <a:r>
              <a:rPr lang="en-US" sz="2400" dirty="0"/>
              <a:t>your </a:t>
            </a:r>
            <a:r>
              <a:rPr lang="en-US" sz="2400" dirty="0" smtClean="0"/>
              <a:t>search queries routinely to </a:t>
            </a:r>
            <a:r>
              <a:rPr lang="en-US" sz="2400" dirty="0"/>
              <a:t>eliminate irrelevant results</a:t>
            </a:r>
          </a:p>
        </p:txBody>
      </p:sp>
    </p:spTree>
    <p:extLst>
      <p:ext uri="{BB962C8B-B14F-4D97-AF65-F5344CB8AC3E}">
        <p14:creationId xmlns:p14="http://schemas.microsoft.com/office/powerpoint/2010/main" val="43627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4503" y="304800"/>
            <a:ext cx="8934994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Considerations for Responsive Engagement on Social Media during Crisis</a:t>
            </a:r>
          </a:p>
        </p:txBody>
      </p:sp>
      <p:sp>
        <p:nvSpPr>
          <p:cNvPr id="14341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34342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9E295-F5E4-43B2-83E1-1BE96A72BAFC}" type="slidenum">
              <a:rPr lang="en-US" smtClean="0">
                <a:solidFill>
                  <a:srgbClr val="434342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 smtClean="0">
              <a:solidFill>
                <a:srgbClr val="434342"/>
              </a:solidFill>
              <a:latin typeface="Verdana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649" y="5942330"/>
            <a:ext cx="3779848" cy="59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503" y="1297083"/>
            <a:ext cx="86084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The International Federation of Red Cross and Red Crescent Societies (2017) released </a:t>
            </a:r>
            <a:r>
              <a:rPr lang="en-US" sz="2400" dirty="0"/>
              <a:t>a </a:t>
            </a:r>
            <a:r>
              <a:rPr lang="en-US" sz="2400" dirty="0" smtClean="0"/>
              <a:t>guide </a:t>
            </a:r>
            <a:r>
              <a:rPr lang="en-US" sz="2400" dirty="0"/>
              <a:t>for </a:t>
            </a:r>
            <a:r>
              <a:rPr lang="en-US" sz="2400" dirty="0" smtClean="0"/>
              <a:t>using social </a:t>
            </a:r>
            <a:r>
              <a:rPr lang="en-US" sz="2400" dirty="0"/>
              <a:t>media during humanitarian crisis events.  </a:t>
            </a:r>
            <a:r>
              <a:rPr lang="en-US" sz="2400" dirty="0" smtClean="0"/>
              <a:t>The following recommendations are made for effective online response: </a:t>
            </a:r>
          </a:p>
          <a:p>
            <a:pPr lvl="1"/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Produce timely, actionable and useful content that meets your audience’s </a:t>
            </a:r>
            <a:r>
              <a:rPr lang="en-US" sz="2400" dirty="0" smtClean="0"/>
              <a:t>needs (Reinforce = Be useful; Provide value)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Respond </a:t>
            </a:r>
            <a:r>
              <a:rPr lang="en-US" sz="2400" dirty="0" smtClean="0"/>
              <a:t>in a prompt and timely manner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Make the feedback loop </a:t>
            </a:r>
            <a:r>
              <a:rPr lang="en-US" sz="2400" dirty="0" smtClean="0"/>
              <a:t>visible (Be transparent)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Manage expectations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Identify new influencers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Manage rumors </a:t>
            </a:r>
            <a:r>
              <a:rPr lang="en-US" sz="2400" dirty="0"/>
              <a:t>&amp; misinformation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If you can’t </a:t>
            </a:r>
            <a:r>
              <a:rPr lang="en-US" sz="2400" dirty="0" smtClean="0"/>
              <a:t>help, determine who </a:t>
            </a:r>
          </a:p>
          <a:p>
            <a:pPr lvl="1"/>
            <a:r>
              <a:rPr lang="en-US" sz="2400" dirty="0" smtClean="0"/>
              <a:t>can and pass information forward</a:t>
            </a:r>
            <a:endParaRPr lang="fr-FR" sz="2400" dirty="0">
              <a:solidFill>
                <a:srgbClr val="444444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497" y="411353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77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8377"/>
            <a:ext cx="8229600" cy="809897"/>
          </a:xfrm>
        </p:spPr>
        <p:txBody>
          <a:bodyPr>
            <a:normAutofit/>
          </a:bodyPr>
          <a:lstStyle/>
          <a:p>
            <a:r>
              <a:rPr lang="en-US" b="1" dirty="0" smtClean="0"/>
              <a:t>STREMII Recommendations</a:t>
            </a:r>
          </a:p>
        </p:txBody>
      </p:sp>
      <p:sp>
        <p:nvSpPr>
          <p:cNvPr id="14341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34342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9E295-F5E4-43B2-83E1-1BE96A72BAFC}" type="slidenum">
              <a:rPr lang="en-US" smtClean="0">
                <a:solidFill>
                  <a:srgbClr val="434342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solidFill>
                <a:srgbClr val="434342"/>
              </a:solidFill>
              <a:latin typeface="Verdana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606" y="5807075"/>
            <a:ext cx="3779848" cy="59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9007" y="892523"/>
            <a:ext cx="87259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Avoid </a:t>
            </a:r>
            <a:r>
              <a:rPr lang="en-US" dirty="0" smtClean="0">
                <a:solidFill>
                  <a:prstClr val="black"/>
                </a:solidFill>
              </a:rPr>
              <a:t>“rapid replace”: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U</a:t>
            </a:r>
            <a:r>
              <a:rPr lang="en-US" dirty="0" smtClean="0">
                <a:solidFill>
                  <a:prstClr val="black"/>
                </a:solidFill>
              </a:rPr>
              <a:t>se Social Listening and evaluation/measurement to determine what is/not working with response &amp; engagement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Prepare with the </a:t>
            </a:r>
            <a:r>
              <a:rPr lang="en-US" dirty="0" smtClean="0">
                <a:solidFill>
                  <a:prstClr val="black"/>
                </a:solidFill>
              </a:rPr>
              <a:t>process: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Anticipate crises as best as possible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Recognize (potentially) changing (placement) of target audiences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Prepare crisis messages readily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be ready to adjust according to the crisis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Integrate </a:t>
            </a:r>
            <a:r>
              <a:rPr lang="en-US" dirty="0">
                <a:solidFill>
                  <a:prstClr val="black"/>
                </a:solidFill>
              </a:rPr>
              <a:t>organically 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Rely on your relationships in crisis (Relationship-building, authenticity, influencers)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Assess the crisis threats to your brand/organization to determine what is best 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Adapt STREMII to the needs of your industry, organization, location, etc. </a:t>
            </a:r>
            <a:r>
              <a:rPr lang="en-US" dirty="0" smtClean="0">
                <a:solidFill>
                  <a:prstClr val="black"/>
                </a:solidFill>
              </a:rPr>
              <a:t> AND the specific crisis event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451" y="4892675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56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07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Examples &amp; Next Steps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167130"/>
            <a:ext cx="8373291" cy="47085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/>
                <a:cs typeface="Arial"/>
              </a:rPr>
              <a:t>Examples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/>
                <a:cs typeface="Arial"/>
              </a:rPr>
              <a:t>Pragmatic implementation: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Model requires further testing/evaluation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/>
                <a:cs typeface="Arial"/>
              </a:rPr>
              <a:t>“Hurricanes only” crisis communication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Other practical applications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/>
                <a:cs typeface="Arial"/>
              </a:rPr>
              <a:t>Extended research on the power of Social Listening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237" y="5875656"/>
            <a:ext cx="5028586" cy="7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72" y="4961256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10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588</Words>
  <Application>Microsoft Office PowerPoint</Application>
  <PresentationFormat>On-screen Show (4:3)</PresentationFormat>
  <Paragraphs>120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Implementing STREMII: A practical guide for crisis communication on social media during hurricanes and natural disasters </vt:lpstr>
      <vt:lpstr>AGENDA</vt:lpstr>
      <vt:lpstr>Presentation Outcomes</vt:lpstr>
      <vt:lpstr>Original STREMII Model (2015)</vt:lpstr>
      <vt:lpstr>Revised STREMII Model (2017)</vt:lpstr>
      <vt:lpstr>Getting Started with Social Listening</vt:lpstr>
      <vt:lpstr>Considerations for Responsive Engagement on Social Media during Crisis</vt:lpstr>
      <vt:lpstr>STREMII Recommendations</vt:lpstr>
      <vt:lpstr>Examples &amp; Next Steps</vt:lpstr>
      <vt:lpstr>Questions?</vt:lpstr>
      <vt:lpstr>References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Young</dc:creator>
  <cp:lastModifiedBy>M. Stewart</cp:lastModifiedBy>
  <cp:revision>42</cp:revision>
  <dcterms:created xsi:type="dcterms:W3CDTF">2016-02-07T08:20:33Z</dcterms:created>
  <dcterms:modified xsi:type="dcterms:W3CDTF">2018-03-02T23:21:44Z</dcterms:modified>
</cp:coreProperties>
</file>