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67" r:id="rId2"/>
    <p:sldId id="273" r:id="rId3"/>
    <p:sldId id="262" r:id="rId4"/>
    <p:sldId id="296" r:id="rId5"/>
    <p:sldId id="297" r:id="rId6"/>
    <p:sldId id="298" r:id="rId7"/>
    <p:sldId id="300" r:id="rId8"/>
    <p:sldId id="269" r:id="rId9"/>
    <p:sldId id="270" r:id="rId10"/>
    <p:sldId id="271" r:id="rId11"/>
    <p:sldId id="257" r:id="rId12"/>
    <p:sldId id="261" r:id="rId13"/>
    <p:sldId id="275" r:id="rId14"/>
    <p:sldId id="274" r:id="rId15"/>
    <p:sldId id="346" r:id="rId16"/>
    <p:sldId id="345" r:id="rId17"/>
    <p:sldId id="318" r:id="rId18"/>
    <p:sldId id="347" r:id="rId19"/>
    <p:sldId id="322" r:id="rId20"/>
    <p:sldId id="324" r:id="rId21"/>
    <p:sldId id="326" r:id="rId22"/>
    <p:sldId id="328" r:id="rId23"/>
    <p:sldId id="330" r:id="rId24"/>
    <p:sldId id="334" r:id="rId25"/>
    <p:sldId id="338" r:id="rId26"/>
    <p:sldId id="341" r:id="rId27"/>
    <p:sldId id="276" r:id="rId28"/>
    <p:sldId id="266" r:id="rId29"/>
    <p:sldId id="279" r:id="rId30"/>
    <p:sldId id="277" r:id="rId31"/>
    <p:sldId id="278" r:id="rId32"/>
    <p:sldId id="281" r:id="rId33"/>
    <p:sldId id="282" r:id="rId34"/>
    <p:sldId id="299" r:id="rId35"/>
    <p:sldId id="283" r:id="rId3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DF83BE-2313-44F0-934B-8E4921227FDE}" v="2599" dt="2019-02-04T15:35:23.3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3" d="100"/>
          <a:sy n="33" d="100"/>
        </p:scale>
        <p:origin x="142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be, Alan" userId="7bbbe127-07be-457d-bc33-d0de6d82cd75" providerId="ADAL" clId="{BEDF83BE-2313-44F0-934B-8E4921227FDE}"/>
    <pc:docChg chg="custSel modSld sldOrd modNotesMaster modHandout">
      <pc:chgData name="Mabe, Alan" userId="7bbbe127-07be-457d-bc33-d0de6d82cd75" providerId="ADAL" clId="{BEDF83BE-2313-44F0-934B-8E4921227FDE}" dt="2019-02-04T15:35:23.329" v="2597" actId="313"/>
      <pc:docMkLst>
        <pc:docMk/>
      </pc:docMkLst>
      <pc:sldChg chg="modSp">
        <pc:chgData name="Mabe, Alan" userId="7bbbe127-07be-457d-bc33-d0de6d82cd75" providerId="ADAL" clId="{BEDF83BE-2313-44F0-934B-8E4921227FDE}" dt="2019-02-04T13:18:10.968" v="8" actId="20577"/>
        <pc:sldMkLst>
          <pc:docMk/>
          <pc:sldMk cId="103992381" sldId="283"/>
        </pc:sldMkLst>
        <pc:spChg chg="mod">
          <ac:chgData name="Mabe, Alan" userId="7bbbe127-07be-457d-bc33-d0de6d82cd75" providerId="ADAL" clId="{BEDF83BE-2313-44F0-934B-8E4921227FDE}" dt="2019-02-04T13:18:10.968" v="8" actId="20577"/>
          <ac:spMkLst>
            <pc:docMk/>
            <pc:sldMk cId="103992381" sldId="283"/>
            <ac:spMk id="3" creationId="{00000000-0000-0000-0000-000000000000}"/>
          </ac:spMkLst>
        </pc:spChg>
      </pc:sldChg>
      <pc:sldChg chg="modSp">
        <pc:chgData name="Mabe, Alan" userId="7bbbe127-07be-457d-bc33-d0de6d82cd75" providerId="ADAL" clId="{BEDF83BE-2313-44F0-934B-8E4921227FDE}" dt="2019-02-04T15:11:01.459" v="1963" actId="27636"/>
        <pc:sldMkLst>
          <pc:docMk/>
          <pc:sldMk cId="2104552846" sldId="318"/>
        </pc:sldMkLst>
        <pc:spChg chg="mod">
          <ac:chgData name="Mabe, Alan" userId="7bbbe127-07be-457d-bc33-d0de6d82cd75" providerId="ADAL" clId="{BEDF83BE-2313-44F0-934B-8E4921227FDE}" dt="2019-02-04T15:11:01.459" v="1963" actId="27636"/>
          <ac:spMkLst>
            <pc:docMk/>
            <pc:sldMk cId="2104552846" sldId="318"/>
            <ac:spMk id="3" creationId="{00000000-0000-0000-0000-000000000000}"/>
          </ac:spMkLst>
        </pc:spChg>
      </pc:sldChg>
      <pc:sldChg chg="modSp">
        <pc:chgData name="Mabe, Alan" userId="7bbbe127-07be-457d-bc33-d0de6d82cd75" providerId="ADAL" clId="{BEDF83BE-2313-44F0-934B-8E4921227FDE}" dt="2019-02-04T15:16:45.457" v="2312" actId="313"/>
        <pc:sldMkLst>
          <pc:docMk/>
          <pc:sldMk cId="362211939" sldId="322"/>
        </pc:sldMkLst>
        <pc:spChg chg="mod">
          <ac:chgData name="Mabe, Alan" userId="7bbbe127-07be-457d-bc33-d0de6d82cd75" providerId="ADAL" clId="{BEDF83BE-2313-44F0-934B-8E4921227FDE}" dt="2019-02-04T15:16:45.457" v="2312" actId="313"/>
          <ac:spMkLst>
            <pc:docMk/>
            <pc:sldMk cId="362211939" sldId="322"/>
            <ac:spMk id="3" creationId="{00000000-0000-0000-0000-000000000000}"/>
          </ac:spMkLst>
        </pc:spChg>
      </pc:sldChg>
      <pc:sldChg chg="modSp">
        <pc:chgData name="Mabe, Alan" userId="7bbbe127-07be-457d-bc33-d0de6d82cd75" providerId="ADAL" clId="{BEDF83BE-2313-44F0-934B-8E4921227FDE}" dt="2019-02-04T15:18:01.076" v="2341" actId="20577"/>
        <pc:sldMkLst>
          <pc:docMk/>
          <pc:sldMk cId="2618024149" sldId="326"/>
        </pc:sldMkLst>
        <pc:spChg chg="mod">
          <ac:chgData name="Mabe, Alan" userId="7bbbe127-07be-457d-bc33-d0de6d82cd75" providerId="ADAL" clId="{BEDF83BE-2313-44F0-934B-8E4921227FDE}" dt="2019-02-04T15:18:01.076" v="2341" actId="20577"/>
          <ac:spMkLst>
            <pc:docMk/>
            <pc:sldMk cId="2618024149" sldId="326"/>
            <ac:spMk id="3" creationId="{00000000-0000-0000-0000-000000000000}"/>
          </ac:spMkLst>
        </pc:spChg>
      </pc:sldChg>
      <pc:sldChg chg="modSp">
        <pc:chgData name="Mabe, Alan" userId="7bbbe127-07be-457d-bc33-d0de6d82cd75" providerId="ADAL" clId="{BEDF83BE-2313-44F0-934B-8E4921227FDE}" dt="2019-02-04T15:04:40.274" v="9" actId="27636"/>
        <pc:sldMkLst>
          <pc:docMk/>
          <pc:sldMk cId="3041103905" sldId="328"/>
        </pc:sldMkLst>
        <pc:spChg chg="mod">
          <ac:chgData name="Mabe, Alan" userId="7bbbe127-07be-457d-bc33-d0de6d82cd75" providerId="ADAL" clId="{BEDF83BE-2313-44F0-934B-8E4921227FDE}" dt="2019-02-04T15:04:40.274" v="9" actId="27636"/>
          <ac:spMkLst>
            <pc:docMk/>
            <pc:sldMk cId="3041103905" sldId="328"/>
            <ac:spMk id="3" creationId="{00000000-0000-0000-0000-000000000000}"/>
          </ac:spMkLst>
        </pc:spChg>
      </pc:sldChg>
      <pc:sldChg chg="modSp">
        <pc:chgData name="Mabe, Alan" userId="7bbbe127-07be-457d-bc33-d0de6d82cd75" providerId="ADAL" clId="{BEDF83BE-2313-44F0-934B-8E4921227FDE}" dt="2019-02-04T15:32:53.941" v="2595" actId="20577"/>
        <pc:sldMkLst>
          <pc:docMk/>
          <pc:sldMk cId="1069093854" sldId="330"/>
        </pc:sldMkLst>
        <pc:spChg chg="mod">
          <ac:chgData name="Mabe, Alan" userId="7bbbe127-07be-457d-bc33-d0de6d82cd75" providerId="ADAL" clId="{BEDF83BE-2313-44F0-934B-8E4921227FDE}" dt="2019-02-04T15:32:53.941" v="2595" actId="20577"/>
          <ac:spMkLst>
            <pc:docMk/>
            <pc:sldMk cId="1069093854" sldId="330"/>
            <ac:spMk id="3" creationId="{00000000-0000-0000-0000-000000000000}"/>
          </ac:spMkLst>
        </pc:spChg>
      </pc:sldChg>
      <pc:sldChg chg="modSp">
        <pc:chgData name="Mabe, Alan" userId="7bbbe127-07be-457d-bc33-d0de6d82cd75" providerId="ADAL" clId="{BEDF83BE-2313-44F0-934B-8E4921227FDE}" dt="2019-02-04T15:35:23.329" v="2597" actId="313"/>
        <pc:sldMkLst>
          <pc:docMk/>
          <pc:sldMk cId="3648391919" sldId="338"/>
        </pc:sldMkLst>
        <pc:spChg chg="mod">
          <ac:chgData name="Mabe, Alan" userId="7bbbe127-07be-457d-bc33-d0de6d82cd75" providerId="ADAL" clId="{BEDF83BE-2313-44F0-934B-8E4921227FDE}" dt="2019-02-04T15:35:20.701" v="2596" actId="313"/>
          <ac:spMkLst>
            <pc:docMk/>
            <pc:sldMk cId="3648391919" sldId="338"/>
            <ac:spMk id="3" creationId="{00000000-0000-0000-0000-000000000000}"/>
          </ac:spMkLst>
        </pc:spChg>
        <pc:spChg chg="mod">
          <ac:chgData name="Mabe, Alan" userId="7bbbe127-07be-457d-bc33-d0de6d82cd75" providerId="ADAL" clId="{BEDF83BE-2313-44F0-934B-8E4921227FDE}" dt="2019-02-04T15:35:23.329" v="2597" actId="313"/>
          <ac:spMkLst>
            <pc:docMk/>
            <pc:sldMk cId="3648391919" sldId="338"/>
            <ac:spMk id="6" creationId="{00000000-0000-0000-0000-000000000000}"/>
          </ac:spMkLst>
        </pc:spChg>
      </pc:sldChg>
      <pc:sldChg chg="modSp ord">
        <pc:chgData name="Mabe, Alan" userId="7bbbe127-07be-457d-bc33-d0de6d82cd75" providerId="ADAL" clId="{BEDF83BE-2313-44F0-934B-8E4921227FDE}" dt="2019-02-04T15:28:03.782" v="2587" actId="20577"/>
        <pc:sldMkLst>
          <pc:docMk/>
          <pc:sldMk cId="2472089838" sldId="347"/>
        </pc:sldMkLst>
        <pc:spChg chg="mod">
          <ac:chgData name="Mabe, Alan" userId="7bbbe127-07be-457d-bc33-d0de6d82cd75" providerId="ADAL" clId="{BEDF83BE-2313-44F0-934B-8E4921227FDE}" dt="2019-02-04T15:10:28.121" v="1679" actId="20577"/>
          <ac:spMkLst>
            <pc:docMk/>
            <pc:sldMk cId="2472089838" sldId="347"/>
            <ac:spMk id="2" creationId="{00000000-0000-0000-0000-000000000000}"/>
          </ac:spMkLst>
        </pc:spChg>
        <pc:spChg chg="mod">
          <ac:chgData name="Mabe, Alan" userId="7bbbe127-07be-457d-bc33-d0de6d82cd75" providerId="ADAL" clId="{BEDF83BE-2313-44F0-934B-8E4921227FDE}" dt="2019-02-04T15:28:03.782" v="2587" actId="20577"/>
          <ac:spMkLst>
            <pc:docMk/>
            <pc:sldMk cId="2472089838" sldId="347"/>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89F85E-5879-7048-80EB-9F2AC5CDDDC5}" type="doc">
      <dgm:prSet loTypeId="urn:microsoft.com/office/officeart/2005/8/layout/target3" loCatId="" qsTypeId="urn:microsoft.com/office/officeart/2005/8/quickstyle/3D3" qsCatId="3D" csTypeId="urn:microsoft.com/office/officeart/2005/8/colors/colorful1" csCatId="colorful" phldr="1"/>
      <dgm:spPr/>
      <dgm:t>
        <a:bodyPr/>
        <a:lstStyle/>
        <a:p>
          <a:endParaRPr lang="en-US"/>
        </a:p>
      </dgm:t>
    </dgm:pt>
    <dgm:pt modelId="{F37A5ADA-4B07-9947-B5F5-68E7AB0946AB}">
      <dgm:prSet/>
      <dgm:spPr/>
      <dgm:t>
        <a:bodyPr/>
        <a:lstStyle/>
        <a:p>
          <a:r>
            <a:rPr lang="en-US" dirty="0"/>
            <a:t>Departments</a:t>
          </a:r>
        </a:p>
      </dgm:t>
    </dgm:pt>
    <dgm:pt modelId="{44E04892-149D-2F4F-BF28-520E04A99F4A}" type="parTrans" cxnId="{5173904A-E0AE-B842-9D03-762C6A7C7F01}">
      <dgm:prSet/>
      <dgm:spPr/>
      <dgm:t>
        <a:bodyPr/>
        <a:lstStyle/>
        <a:p>
          <a:endParaRPr lang="en-US"/>
        </a:p>
      </dgm:t>
    </dgm:pt>
    <dgm:pt modelId="{97FEF8DB-750D-5E4B-A88A-957B0075DE54}" type="sibTrans" cxnId="{5173904A-E0AE-B842-9D03-762C6A7C7F01}">
      <dgm:prSet/>
      <dgm:spPr/>
      <dgm:t>
        <a:bodyPr/>
        <a:lstStyle/>
        <a:p>
          <a:endParaRPr lang="en-US"/>
        </a:p>
      </dgm:t>
    </dgm:pt>
    <dgm:pt modelId="{A758329A-048B-604D-AF65-04B87C6FC591}">
      <dgm:prSet/>
      <dgm:spPr/>
      <dgm:t>
        <a:bodyPr/>
        <a:lstStyle/>
        <a:p>
          <a:r>
            <a:rPr lang="en-US" dirty="0"/>
            <a:t>College</a:t>
          </a:r>
        </a:p>
      </dgm:t>
    </dgm:pt>
    <dgm:pt modelId="{42B0FEDD-F297-A046-A6AC-1AF823D4B838}" type="parTrans" cxnId="{092EEC7D-9DEF-A54E-AB06-7D63C40BB72C}">
      <dgm:prSet/>
      <dgm:spPr/>
      <dgm:t>
        <a:bodyPr/>
        <a:lstStyle/>
        <a:p>
          <a:endParaRPr lang="en-US"/>
        </a:p>
      </dgm:t>
    </dgm:pt>
    <dgm:pt modelId="{12CD63D9-C47C-CB47-BC21-713668FD1A68}" type="sibTrans" cxnId="{092EEC7D-9DEF-A54E-AB06-7D63C40BB72C}">
      <dgm:prSet/>
      <dgm:spPr/>
      <dgm:t>
        <a:bodyPr/>
        <a:lstStyle/>
        <a:p>
          <a:endParaRPr lang="en-US"/>
        </a:p>
      </dgm:t>
    </dgm:pt>
    <dgm:pt modelId="{21F3EC61-EFA5-6249-A71A-3492AB49298C}">
      <dgm:prSet/>
      <dgm:spPr/>
      <dgm:t>
        <a:bodyPr/>
        <a:lstStyle/>
        <a:p>
          <a:r>
            <a:rPr lang="en-US" dirty="0"/>
            <a:t>Institution</a:t>
          </a:r>
        </a:p>
      </dgm:t>
    </dgm:pt>
    <dgm:pt modelId="{7DF23C52-E9BB-7F41-8E6C-A2D386F723CA}" type="parTrans" cxnId="{5F636B37-A2BC-EF43-BDCF-5409ECBA01BF}">
      <dgm:prSet/>
      <dgm:spPr/>
      <dgm:t>
        <a:bodyPr/>
        <a:lstStyle/>
        <a:p>
          <a:endParaRPr lang="en-US"/>
        </a:p>
      </dgm:t>
    </dgm:pt>
    <dgm:pt modelId="{1A1AED9E-AD8E-E847-8FE4-F1F3EAF233D7}" type="sibTrans" cxnId="{5F636B37-A2BC-EF43-BDCF-5409ECBA01BF}">
      <dgm:prSet/>
      <dgm:spPr/>
      <dgm:t>
        <a:bodyPr/>
        <a:lstStyle/>
        <a:p>
          <a:endParaRPr lang="en-US"/>
        </a:p>
      </dgm:t>
    </dgm:pt>
    <dgm:pt modelId="{7496F355-29E3-BF4B-AA7D-7A0841965C2E}">
      <dgm:prSet/>
      <dgm:spPr/>
      <dgm:t>
        <a:bodyPr/>
        <a:lstStyle/>
        <a:p>
          <a:r>
            <a:rPr lang="en-US" dirty="0"/>
            <a:t>Deans</a:t>
          </a:r>
        </a:p>
      </dgm:t>
    </dgm:pt>
    <dgm:pt modelId="{8117BA09-1818-264B-9691-3927BEF34541}" type="parTrans" cxnId="{1DA0437A-AEDA-CF49-B7D1-8DC5DC6F7853}">
      <dgm:prSet/>
      <dgm:spPr/>
      <dgm:t>
        <a:bodyPr/>
        <a:lstStyle/>
        <a:p>
          <a:endParaRPr lang="en-US"/>
        </a:p>
      </dgm:t>
    </dgm:pt>
    <dgm:pt modelId="{6A4A17DC-8103-DA4F-8658-1C199BA01FD1}" type="sibTrans" cxnId="{1DA0437A-AEDA-CF49-B7D1-8DC5DC6F7853}">
      <dgm:prSet/>
      <dgm:spPr/>
      <dgm:t>
        <a:bodyPr/>
        <a:lstStyle/>
        <a:p>
          <a:endParaRPr lang="en-US"/>
        </a:p>
      </dgm:t>
    </dgm:pt>
    <dgm:pt modelId="{A987DFFE-5605-734A-A251-61E2C6F0D0B4}">
      <dgm:prSet/>
      <dgm:spPr/>
      <dgm:t>
        <a:bodyPr/>
        <a:lstStyle/>
        <a:p>
          <a:r>
            <a:rPr lang="en-US" dirty="0"/>
            <a:t>Faculty</a:t>
          </a:r>
        </a:p>
      </dgm:t>
    </dgm:pt>
    <dgm:pt modelId="{AF666F03-5145-6D48-A0B9-00F629B2494D}" type="parTrans" cxnId="{8157DE4D-EF80-A34B-B269-9F3426D46EFC}">
      <dgm:prSet/>
      <dgm:spPr/>
      <dgm:t>
        <a:bodyPr/>
        <a:lstStyle/>
        <a:p>
          <a:endParaRPr lang="en-US"/>
        </a:p>
      </dgm:t>
    </dgm:pt>
    <dgm:pt modelId="{EC2C63A2-CEE6-C64D-B853-E59662FAE1A4}" type="sibTrans" cxnId="{8157DE4D-EF80-A34B-B269-9F3426D46EFC}">
      <dgm:prSet/>
      <dgm:spPr/>
      <dgm:t>
        <a:bodyPr/>
        <a:lstStyle/>
        <a:p>
          <a:endParaRPr lang="en-US"/>
        </a:p>
      </dgm:t>
    </dgm:pt>
    <dgm:pt modelId="{2A43BA5A-CFC6-2A4B-B6F1-478359F022F1}">
      <dgm:prSet/>
      <dgm:spPr/>
      <dgm:t>
        <a:bodyPr/>
        <a:lstStyle/>
        <a:p>
          <a:r>
            <a:rPr lang="en-US" dirty="0"/>
            <a:t>Department Chairs</a:t>
          </a:r>
        </a:p>
      </dgm:t>
    </dgm:pt>
    <dgm:pt modelId="{69C958CC-6D04-074D-AB52-876746CFFF6A}" type="parTrans" cxnId="{0ECAA7E0-FCED-C04A-8189-C09CB8357357}">
      <dgm:prSet/>
      <dgm:spPr/>
      <dgm:t>
        <a:bodyPr/>
        <a:lstStyle/>
        <a:p>
          <a:endParaRPr lang="en-US"/>
        </a:p>
      </dgm:t>
    </dgm:pt>
    <dgm:pt modelId="{97E9E4B0-DB5A-6542-84C7-2BF9C5D7CE6A}" type="sibTrans" cxnId="{0ECAA7E0-FCED-C04A-8189-C09CB8357357}">
      <dgm:prSet/>
      <dgm:spPr/>
      <dgm:t>
        <a:bodyPr/>
        <a:lstStyle/>
        <a:p>
          <a:endParaRPr lang="en-US"/>
        </a:p>
      </dgm:t>
    </dgm:pt>
    <dgm:pt modelId="{6E760251-86AF-864B-91F7-50C2E6D46D1B}">
      <dgm:prSet/>
      <dgm:spPr/>
      <dgm:t>
        <a:bodyPr/>
        <a:lstStyle/>
        <a:p>
          <a:r>
            <a:rPr lang="en-US" dirty="0"/>
            <a:t>President</a:t>
          </a:r>
        </a:p>
      </dgm:t>
    </dgm:pt>
    <dgm:pt modelId="{12A6BBD2-D462-1D40-8A0F-BA4C76CF503E}" type="parTrans" cxnId="{013AF190-FC19-7F44-8C6B-3EE0618D1BC6}">
      <dgm:prSet/>
      <dgm:spPr/>
      <dgm:t>
        <a:bodyPr/>
        <a:lstStyle/>
        <a:p>
          <a:endParaRPr lang="en-US"/>
        </a:p>
      </dgm:t>
    </dgm:pt>
    <dgm:pt modelId="{E22B4840-1133-4247-A4E6-943B1F99033D}" type="sibTrans" cxnId="{013AF190-FC19-7F44-8C6B-3EE0618D1BC6}">
      <dgm:prSet/>
      <dgm:spPr/>
      <dgm:t>
        <a:bodyPr/>
        <a:lstStyle/>
        <a:p>
          <a:endParaRPr lang="en-US"/>
        </a:p>
      </dgm:t>
    </dgm:pt>
    <dgm:pt modelId="{559D6307-70E1-2B4E-9A8A-E59EF41DD9A6}">
      <dgm:prSet/>
      <dgm:spPr/>
      <dgm:t>
        <a:bodyPr/>
        <a:lstStyle/>
        <a:p>
          <a:r>
            <a:rPr lang="en-US" dirty="0"/>
            <a:t>Provost</a:t>
          </a:r>
        </a:p>
      </dgm:t>
    </dgm:pt>
    <dgm:pt modelId="{169EFDFE-0A5F-5040-A66D-64AF534BD257}" type="parTrans" cxnId="{334F2183-28A7-8F45-BD8F-BE89BEA31526}">
      <dgm:prSet/>
      <dgm:spPr/>
      <dgm:t>
        <a:bodyPr/>
        <a:lstStyle/>
        <a:p>
          <a:endParaRPr lang="en-US"/>
        </a:p>
      </dgm:t>
    </dgm:pt>
    <dgm:pt modelId="{D14D605B-1FF2-504D-A3D4-4142F5E4D50F}" type="sibTrans" cxnId="{334F2183-28A7-8F45-BD8F-BE89BEA31526}">
      <dgm:prSet/>
      <dgm:spPr/>
      <dgm:t>
        <a:bodyPr/>
        <a:lstStyle/>
        <a:p>
          <a:endParaRPr lang="en-US"/>
        </a:p>
      </dgm:t>
    </dgm:pt>
    <dgm:pt modelId="{44895829-3BDF-FB4C-961A-86B310489161}">
      <dgm:prSet/>
      <dgm:spPr/>
      <dgm:t>
        <a:bodyPr/>
        <a:lstStyle/>
        <a:p>
          <a:r>
            <a:rPr lang="en-US" dirty="0"/>
            <a:t>Faculty Senate</a:t>
          </a:r>
        </a:p>
      </dgm:t>
    </dgm:pt>
    <dgm:pt modelId="{8237C035-0503-3042-B9C9-1B40ADE44ED7}" type="parTrans" cxnId="{BB00BFDF-31E7-EF40-B83B-208BC3FC16AF}">
      <dgm:prSet/>
      <dgm:spPr/>
      <dgm:t>
        <a:bodyPr/>
        <a:lstStyle/>
        <a:p>
          <a:endParaRPr lang="en-US"/>
        </a:p>
      </dgm:t>
    </dgm:pt>
    <dgm:pt modelId="{48F4D07F-3867-244F-A807-5666B9A2FAC5}" type="sibTrans" cxnId="{BB00BFDF-31E7-EF40-B83B-208BC3FC16AF}">
      <dgm:prSet/>
      <dgm:spPr/>
      <dgm:t>
        <a:bodyPr/>
        <a:lstStyle/>
        <a:p>
          <a:endParaRPr lang="en-US"/>
        </a:p>
      </dgm:t>
    </dgm:pt>
    <dgm:pt modelId="{67C293C6-A3FB-6242-B0B6-A5748D45FC6C}">
      <dgm:prSet/>
      <dgm:spPr/>
      <dgm:t>
        <a:bodyPr/>
        <a:lstStyle/>
        <a:p>
          <a:r>
            <a:rPr lang="en-US" dirty="0"/>
            <a:t>College Promotion and Tenure Committee</a:t>
          </a:r>
        </a:p>
      </dgm:t>
    </dgm:pt>
    <dgm:pt modelId="{688C823C-6876-934E-9046-489DB6C6B547}" type="parTrans" cxnId="{69C01924-23B8-3F4D-9585-2D3474596108}">
      <dgm:prSet/>
      <dgm:spPr/>
      <dgm:t>
        <a:bodyPr/>
        <a:lstStyle/>
        <a:p>
          <a:endParaRPr lang="en-US"/>
        </a:p>
      </dgm:t>
    </dgm:pt>
    <dgm:pt modelId="{3D612D86-4933-CE45-9ABE-7762816338D9}" type="sibTrans" cxnId="{69C01924-23B8-3F4D-9585-2D3474596108}">
      <dgm:prSet/>
      <dgm:spPr/>
      <dgm:t>
        <a:bodyPr/>
        <a:lstStyle/>
        <a:p>
          <a:endParaRPr lang="en-US"/>
        </a:p>
      </dgm:t>
    </dgm:pt>
    <dgm:pt modelId="{0281E274-FA8E-2042-814B-6B246DD1FA96}">
      <dgm:prSet/>
      <dgm:spPr/>
      <dgm:t>
        <a:bodyPr/>
        <a:lstStyle/>
        <a:p>
          <a:r>
            <a:rPr lang="en-US" dirty="0"/>
            <a:t>Students</a:t>
          </a:r>
        </a:p>
      </dgm:t>
    </dgm:pt>
    <dgm:pt modelId="{10698573-9E8B-D64F-9919-2496BB6ACD8F}" type="parTrans" cxnId="{E9A16ADC-D918-D845-BE93-46E1AD5F34F0}">
      <dgm:prSet/>
      <dgm:spPr/>
      <dgm:t>
        <a:bodyPr/>
        <a:lstStyle/>
        <a:p>
          <a:endParaRPr lang="en-US"/>
        </a:p>
      </dgm:t>
    </dgm:pt>
    <dgm:pt modelId="{1F37A3E9-9093-8A4A-B81C-366FDE24C988}" type="sibTrans" cxnId="{E9A16ADC-D918-D845-BE93-46E1AD5F34F0}">
      <dgm:prSet/>
      <dgm:spPr/>
      <dgm:t>
        <a:bodyPr/>
        <a:lstStyle/>
        <a:p>
          <a:endParaRPr lang="en-US"/>
        </a:p>
      </dgm:t>
    </dgm:pt>
    <dgm:pt modelId="{182E2D23-291C-2244-AD6A-94A28C2C52A6}">
      <dgm:prSet/>
      <dgm:spPr/>
      <dgm:t>
        <a:bodyPr/>
        <a:lstStyle/>
        <a:p>
          <a:r>
            <a:rPr lang="en-US" dirty="0"/>
            <a:t>University Promotion and Tenure Committee</a:t>
          </a:r>
        </a:p>
      </dgm:t>
    </dgm:pt>
    <dgm:pt modelId="{3514B667-AB9A-354E-9831-055CE6C1E898}" type="parTrans" cxnId="{4974760E-6D06-8547-A81B-9E67614C0594}">
      <dgm:prSet/>
      <dgm:spPr/>
      <dgm:t>
        <a:bodyPr/>
        <a:lstStyle/>
        <a:p>
          <a:endParaRPr lang="en-US"/>
        </a:p>
      </dgm:t>
    </dgm:pt>
    <dgm:pt modelId="{448DDF31-50E9-924B-8977-14A8FE540173}" type="sibTrans" cxnId="{4974760E-6D06-8547-A81B-9E67614C0594}">
      <dgm:prSet/>
      <dgm:spPr/>
      <dgm:t>
        <a:bodyPr/>
        <a:lstStyle/>
        <a:p>
          <a:endParaRPr lang="en-US"/>
        </a:p>
      </dgm:t>
    </dgm:pt>
    <dgm:pt modelId="{23D4998B-1A00-CB43-9734-9DFEC117B0C4}">
      <dgm:prSet/>
      <dgm:spPr/>
      <dgm:t>
        <a:bodyPr/>
        <a:lstStyle/>
        <a:p>
          <a:r>
            <a:rPr lang="en-US" dirty="0"/>
            <a:t>Trustees</a:t>
          </a:r>
        </a:p>
      </dgm:t>
    </dgm:pt>
    <dgm:pt modelId="{5E113420-56CD-7A42-B2A3-2108229974F1}" type="parTrans" cxnId="{431B01B6-1F4B-A54A-9561-4C66185B56CA}">
      <dgm:prSet/>
      <dgm:spPr/>
      <dgm:t>
        <a:bodyPr/>
        <a:lstStyle/>
        <a:p>
          <a:endParaRPr lang="en-US"/>
        </a:p>
      </dgm:t>
    </dgm:pt>
    <dgm:pt modelId="{8B7AC397-9B36-5A4B-A41E-189F3F86C1A0}" type="sibTrans" cxnId="{431B01B6-1F4B-A54A-9561-4C66185B56CA}">
      <dgm:prSet/>
      <dgm:spPr/>
      <dgm:t>
        <a:bodyPr/>
        <a:lstStyle/>
        <a:p>
          <a:endParaRPr lang="en-US"/>
        </a:p>
      </dgm:t>
    </dgm:pt>
    <dgm:pt modelId="{7EA835D7-3329-6F42-99AE-3E3EA8F752AE}">
      <dgm:prSet/>
      <dgm:spPr/>
      <dgm:t>
        <a:bodyPr/>
        <a:lstStyle/>
        <a:p>
          <a:r>
            <a:rPr lang="en-US" dirty="0"/>
            <a:t>Faculty Union</a:t>
          </a:r>
        </a:p>
      </dgm:t>
    </dgm:pt>
    <dgm:pt modelId="{2CDE3475-D2E2-0B45-9C21-0CDC4E745DC0}" type="parTrans" cxnId="{5693B8DC-6271-3D45-9405-29F0BC7F67E8}">
      <dgm:prSet/>
      <dgm:spPr/>
    </dgm:pt>
    <dgm:pt modelId="{559F5253-0BD6-A346-A79E-55F2EB24BA84}" type="sibTrans" cxnId="{5693B8DC-6271-3D45-9405-29F0BC7F67E8}">
      <dgm:prSet/>
      <dgm:spPr/>
    </dgm:pt>
    <dgm:pt modelId="{3888ED56-F5CE-E34C-A133-B6BBC6E3C777}">
      <dgm:prSet/>
      <dgm:spPr/>
      <dgm:t>
        <a:bodyPr/>
        <a:lstStyle/>
        <a:p>
          <a:r>
            <a:rPr lang="en-US" dirty="0"/>
            <a:t>Department Promotion and Tenure Committee</a:t>
          </a:r>
        </a:p>
      </dgm:t>
    </dgm:pt>
    <dgm:pt modelId="{7BFF4CC1-674D-664B-91F7-D065DFA70A3D}" type="parTrans" cxnId="{CE6B3BC1-26FB-674B-9A1F-AE7B76A2D2A2}">
      <dgm:prSet/>
      <dgm:spPr/>
    </dgm:pt>
    <dgm:pt modelId="{AC1203FF-60AA-684C-861F-0168D45E26E9}" type="sibTrans" cxnId="{CE6B3BC1-26FB-674B-9A1F-AE7B76A2D2A2}">
      <dgm:prSet/>
      <dgm:spPr/>
    </dgm:pt>
    <dgm:pt modelId="{15357516-5DB3-2147-A7A1-FD5AA1200B27}">
      <dgm:prSet/>
      <dgm:spPr/>
      <dgm:t>
        <a:bodyPr/>
        <a:lstStyle/>
        <a:p>
          <a:r>
            <a:rPr lang="en-US" dirty="0"/>
            <a:t>Department Staff and Administrators</a:t>
          </a:r>
        </a:p>
      </dgm:t>
    </dgm:pt>
    <dgm:pt modelId="{D12DC98C-40A3-9649-B56B-087335373722}" type="parTrans" cxnId="{00904A7B-0171-6241-92CD-9C0D67BC2D12}">
      <dgm:prSet/>
      <dgm:spPr/>
    </dgm:pt>
    <dgm:pt modelId="{E1CB937C-DFE6-E84E-A56A-50A59AD9984F}" type="sibTrans" cxnId="{00904A7B-0171-6241-92CD-9C0D67BC2D12}">
      <dgm:prSet/>
      <dgm:spPr/>
    </dgm:pt>
    <dgm:pt modelId="{F9ACF264-751E-6B4B-B332-A47E5BABEA23}" type="pres">
      <dgm:prSet presAssocID="{5889F85E-5879-7048-80EB-9F2AC5CDDDC5}" presName="Name0" presStyleCnt="0">
        <dgm:presLayoutVars>
          <dgm:chMax val="7"/>
          <dgm:dir/>
          <dgm:animLvl val="lvl"/>
          <dgm:resizeHandles val="exact"/>
        </dgm:presLayoutVars>
      </dgm:prSet>
      <dgm:spPr/>
    </dgm:pt>
    <dgm:pt modelId="{B161EB45-825B-CB49-A4D0-259621E22042}" type="pres">
      <dgm:prSet presAssocID="{21F3EC61-EFA5-6249-A71A-3492AB49298C}" presName="circle1" presStyleLbl="node1" presStyleIdx="0" presStyleCnt="3"/>
      <dgm:spPr/>
    </dgm:pt>
    <dgm:pt modelId="{6030AD59-9896-C041-92FB-DD435A80AFC1}" type="pres">
      <dgm:prSet presAssocID="{21F3EC61-EFA5-6249-A71A-3492AB49298C}" presName="space" presStyleCnt="0"/>
      <dgm:spPr/>
    </dgm:pt>
    <dgm:pt modelId="{8CD2FD5A-B5BF-F842-AEC5-C2D7D7AA688C}" type="pres">
      <dgm:prSet presAssocID="{21F3EC61-EFA5-6249-A71A-3492AB49298C}" presName="rect1" presStyleLbl="alignAcc1" presStyleIdx="0" presStyleCnt="3"/>
      <dgm:spPr/>
    </dgm:pt>
    <dgm:pt modelId="{1303054C-18BD-0D42-8F93-6A63E59CCE9F}" type="pres">
      <dgm:prSet presAssocID="{A758329A-048B-604D-AF65-04B87C6FC591}" presName="vertSpace2" presStyleLbl="node1" presStyleIdx="0" presStyleCnt="3"/>
      <dgm:spPr/>
    </dgm:pt>
    <dgm:pt modelId="{8E6E3C63-4BC6-C546-8F34-9063CA32E551}" type="pres">
      <dgm:prSet presAssocID="{A758329A-048B-604D-AF65-04B87C6FC591}" presName="circle2" presStyleLbl="node1" presStyleIdx="1" presStyleCnt="3"/>
      <dgm:spPr/>
    </dgm:pt>
    <dgm:pt modelId="{17EC00A9-F436-B349-AA3A-316869272A88}" type="pres">
      <dgm:prSet presAssocID="{A758329A-048B-604D-AF65-04B87C6FC591}" presName="rect2" presStyleLbl="alignAcc1" presStyleIdx="1" presStyleCnt="3"/>
      <dgm:spPr/>
    </dgm:pt>
    <dgm:pt modelId="{AD5C885A-E9EB-2041-A9FC-F1394CD969E6}" type="pres">
      <dgm:prSet presAssocID="{F37A5ADA-4B07-9947-B5F5-68E7AB0946AB}" presName="vertSpace3" presStyleLbl="node1" presStyleIdx="1" presStyleCnt="3"/>
      <dgm:spPr/>
    </dgm:pt>
    <dgm:pt modelId="{8F7281ED-D478-E04D-A9B4-9A32DB9534C9}" type="pres">
      <dgm:prSet presAssocID="{F37A5ADA-4B07-9947-B5F5-68E7AB0946AB}" presName="circle3" presStyleLbl="node1" presStyleIdx="2" presStyleCnt="3"/>
      <dgm:spPr/>
    </dgm:pt>
    <dgm:pt modelId="{73DE7DB0-0FDD-014B-B2AE-426D20AEDB78}" type="pres">
      <dgm:prSet presAssocID="{F37A5ADA-4B07-9947-B5F5-68E7AB0946AB}" presName="rect3" presStyleLbl="alignAcc1" presStyleIdx="2" presStyleCnt="3"/>
      <dgm:spPr/>
    </dgm:pt>
    <dgm:pt modelId="{D49786B7-9804-324A-9244-33E781E101DC}" type="pres">
      <dgm:prSet presAssocID="{21F3EC61-EFA5-6249-A71A-3492AB49298C}" presName="rect1ParTx" presStyleLbl="alignAcc1" presStyleIdx="2" presStyleCnt="3">
        <dgm:presLayoutVars>
          <dgm:chMax val="1"/>
          <dgm:bulletEnabled val="1"/>
        </dgm:presLayoutVars>
      </dgm:prSet>
      <dgm:spPr/>
    </dgm:pt>
    <dgm:pt modelId="{90380308-D053-7D4F-94D2-DC240FBE5936}" type="pres">
      <dgm:prSet presAssocID="{21F3EC61-EFA5-6249-A71A-3492AB49298C}" presName="rect1ChTx" presStyleLbl="alignAcc1" presStyleIdx="2" presStyleCnt="3">
        <dgm:presLayoutVars>
          <dgm:bulletEnabled val="1"/>
        </dgm:presLayoutVars>
      </dgm:prSet>
      <dgm:spPr/>
    </dgm:pt>
    <dgm:pt modelId="{52148038-54DC-E74C-8CEE-A0B3F3B6A99C}" type="pres">
      <dgm:prSet presAssocID="{A758329A-048B-604D-AF65-04B87C6FC591}" presName="rect2ParTx" presStyleLbl="alignAcc1" presStyleIdx="2" presStyleCnt="3">
        <dgm:presLayoutVars>
          <dgm:chMax val="1"/>
          <dgm:bulletEnabled val="1"/>
        </dgm:presLayoutVars>
      </dgm:prSet>
      <dgm:spPr/>
    </dgm:pt>
    <dgm:pt modelId="{75F6C854-01EA-7340-AD07-74514CBC920B}" type="pres">
      <dgm:prSet presAssocID="{A758329A-048B-604D-AF65-04B87C6FC591}" presName="rect2ChTx" presStyleLbl="alignAcc1" presStyleIdx="2" presStyleCnt="3">
        <dgm:presLayoutVars>
          <dgm:bulletEnabled val="1"/>
        </dgm:presLayoutVars>
      </dgm:prSet>
      <dgm:spPr/>
    </dgm:pt>
    <dgm:pt modelId="{08D51EEF-FC75-F848-A400-EF5776E9664C}" type="pres">
      <dgm:prSet presAssocID="{F37A5ADA-4B07-9947-B5F5-68E7AB0946AB}" presName="rect3ParTx" presStyleLbl="alignAcc1" presStyleIdx="2" presStyleCnt="3">
        <dgm:presLayoutVars>
          <dgm:chMax val="1"/>
          <dgm:bulletEnabled val="1"/>
        </dgm:presLayoutVars>
      </dgm:prSet>
      <dgm:spPr/>
    </dgm:pt>
    <dgm:pt modelId="{E10DB19C-D77E-3C42-855A-75518451E7C9}" type="pres">
      <dgm:prSet presAssocID="{F37A5ADA-4B07-9947-B5F5-68E7AB0946AB}" presName="rect3ChTx" presStyleLbl="alignAcc1" presStyleIdx="2" presStyleCnt="3">
        <dgm:presLayoutVars>
          <dgm:bulletEnabled val="1"/>
        </dgm:presLayoutVars>
      </dgm:prSet>
      <dgm:spPr/>
    </dgm:pt>
  </dgm:ptLst>
  <dgm:cxnLst>
    <dgm:cxn modelId="{13036E06-2345-EB4F-A335-0CB9EEF13FBF}" type="presOf" srcId="{A987DFFE-5605-734A-A251-61E2C6F0D0B4}" destId="{E10DB19C-D77E-3C42-855A-75518451E7C9}" srcOrd="0" destOrd="0" presId="urn:microsoft.com/office/officeart/2005/8/layout/target3"/>
    <dgm:cxn modelId="{E982B80C-F287-B049-8D57-C4B7A953934E}" type="presOf" srcId="{F37A5ADA-4B07-9947-B5F5-68E7AB0946AB}" destId="{73DE7DB0-0FDD-014B-B2AE-426D20AEDB78}" srcOrd="0" destOrd="0" presId="urn:microsoft.com/office/officeart/2005/8/layout/target3"/>
    <dgm:cxn modelId="{4974760E-6D06-8547-A81B-9E67614C0594}" srcId="{21F3EC61-EFA5-6249-A71A-3492AB49298C}" destId="{182E2D23-291C-2244-AD6A-94A28C2C52A6}" srcOrd="4" destOrd="0" parTransId="{3514B667-AB9A-354E-9831-055CE6C1E898}" sibTransId="{448DDF31-50E9-924B-8977-14A8FE540173}"/>
    <dgm:cxn modelId="{7962460F-DCF7-B04D-BE79-68126CB70EAF}" type="presOf" srcId="{7496F355-29E3-BF4B-AA7D-7A0841965C2E}" destId="{75F6C854-01EA-7340-AD07-74514CBC920B}" srcOrd="0" destOrd="0" presId="urn:microsoft.com/office/officeart/2005/8/layout/target3"/>
    <dgm:cxn modelId="{BD21FD1F-48B0-4047-B0A3-0FDC4CE167AF}" type="presOf" srcId="{3888ED56-F5CE-E34C-A133-B6BBC6E3C777}" destId="{E10DB19C-D77E-3C42-855A-75518451E7C9}" srcOrd="0" destOrd="4" presId="urn:microsoft.com/office/officeart/2005/8/layout/target3"/>
    <dgm:cxn modelId="{69C01924-23B8-3F4D-9585-2D3474596108}" srcId="{A758329A-048B-604D-AF65-04B87C6FC591}" destId="{67C293C6-A3FB-6242-B0B6-A5748D45FC6C}" srcOrd="1" destOrd="0" parTransId="{688C823C-6876-934E-9046-489DB6C6B547}" sibTransId="{3D612D86-4933-CE45-9ABE-7762816338D9}"/>
    <dgm:cxn modelId="{23B8B426-09A1-724D-B2D3-707CCFF406AC}" type="presOf" srcId="{5889F85E-5879-7048-80EB-9F2AC5CDDDC5}" destId="{F9ACF264-751E-6B4B-B332-A47E5BABEA23}" srcOrd="0" destOrd="0" presId="urn:microsoft.com/office/officeart/2005/8/layout/target3"/>
    <dgm:cxn modelId="{5F636B37-A2BC-EF43-BDCF-5409ECBA01BF}" srcId="{5889F85E-5879-7048-80EB-9F2AC5CDDDC5}" destId="{21F3EC61-EFA5-6249-A71A-3492AB49298C}" srcOrd="0" destOrd="0" parTransId="{7DF23C52-E9BB-7F41-8E6C-A2D386F723CA}" sibTransId="{1A1AED9E-AD8E-E847-8FE4-F1F3EAF233D7}"/>
    <dgm:cxn modelId="{84E61B44-7C85-EF4E-A59A-372727F76E63}" type="presOf" srcId="{2A43BA5A-CFC6-2A4B-B6F1-478359F022F1}" destId="{E10DB19C-D77E-3C42-855A-75518451E7C9}" srcOrd="0" destOrd="2" presId="urn:microsoft.com/office/officeart/2005/8/layout/target3"/>
    <dgm:cxn modelId="{5173904A-E0AE-B842-9D03-762C6A7C7F01}" srcId="{5889F85E-5879-7048-80EB-9F2AC5CDDDC5}" destId="{F37A5ADA-4B07-9947-B5F5-68E7AB0946AB}" srcOrd="2" destOrd="0" parTransId="{44E04892-149D-2F4F-BF28-520E04A99F4A}" sibTransId="{97FEF8DB-750D-5E4B-A88A-957B0075DE54}"/>
    <dgm:cxn modelId="{BFDC756B-3118-5348-A066-CEAA99D30FBC}" type="presOf" srcId="{44895829-3BDF-FB4C-961A-86B310489161}" destId="{90380308-D053-7D4F-94D2-DC240FBE5936}" srcOrd="0" destOrd="3" presId="urn:microsoft.com/office/officeart/2005/8/layout/target3"/>
    <dgm:cxn modelId="{8157DE4D-EF80-A34B-B269-9F3426D46EFC}" srcId="{F37A5ADA-4B07-9947-B5F5-68E7AB0946AB}" destId="{A987DFFE-5605-734A-A251-61E2C6F0D0B4}" srcOrd="0" destOrd="0" parTransId="{AF666F03-5145-6D48-A0B9-00F629B2494D}" sibTransId="{EC2C63A2-CEE6-C64D-B853-E59662FAE1A4}"/>
    <dgm:cxn modelId="{EDBEE650-514B-E245-A624-8B38358CEFF5}" type="presOf" srcId="{6E760251-86AF-864B-91F7-50C2E6D46D1B}" destId="{90380308-D053-7D4F-94D2-DC240FBE5936}" srcOrd="0" destOrd="1" presId="urn:microsoft.com/office/officeart/2005/8/layout/target3"/>
    <dgm:cxn modelId="{2AEE0379-C4D8-A543-BB58-19AE57F67C89}" type="presOf" srcId="{23D4998B-1A00-CB43-9734-9DFEC117B0C4}" destId="{90380308-D053-7D4F-94D2-DC240FBE5936}" srcOrd="0" destOrd="0" presId="urn:microsoft.com/office/officeart/2005/8/layout/target3"/>
    <dgm:cxn modelId="{50613D7A-214D-D848-8E66-F299B6AFFFC2}" type="presOf" srcId="{559D6307-70E1-2B4E-9A8A-E59EF41DD9A6}" destId="{90380308-D053-7D4F-94D2-DC240FBE5936}" srcOrd="0" destOrd="2" presId="urn:microsoft.com/office/officeart/2005/8/layout/target3"/>
    <dgm:cxn modelId="{1DA0437A-AEDA-CF49-B7D1-8DC5DC6F7853}" srcId="{A758329A-048B-604D-AF65-04B87C6FC591}" destId="{7496F355-29E3-BF4B-AA7D-7A0841965C2E}" srcOrd="0" destOrd="0" parTransId="{8117BA09-1818-264B-9691-3927BEF34541}" sibTransId="{6A4A17DC-8103-DA4F-8658-1C199BA01FD1}"/>
    <dgm:cxn modelId="{00904A7B-0171-6241-92CD-9C0D67BC2D12}" srcId="{F37A5ADA-4B07-9947-B5F5-68E7AB0946AB}" destId="{15357516-5DB3-2147-A7A1-FD5AA1200B27}" srcOrd="3" destOrd="0" parTransId="{D12DC98C-40A3-9649-B56B-087335373722}" sibTransId="{E1CB937C-DFE6-E84E-A56A-50A59AD9984F}"/>
    <dgm:cxn modelId="{092EEC7D-9DEF-A54E-AB06-7D63C40BB72C}" srcId="{5889F85E-5879-7048-80EB-9F2AC5CDDDC5}" destId="{A758329A-048B-604D-AF65-04B87C6FC591}" srcOrd="1" destOrd="0" parTransId="{42B0FEDD-F297-A046-A6AC-1AF823D4B838}" sibTransId="{12CD63D9-C47C-CB47-BC21-713668FD1A68}"/>
    <dgm:cxn modelId="{157E117E-4472-4946-8418-B39597140197}" type="presOf" srcId="{67C293C6-A3FB-6242-B0B6-A5748D45FC6C}" destId="{75F6C854-01EA-7340-AD07-74514CBC920B}" srcOrd="0" destOrd="1" presId="urn:microsoft.com/office/officeart/2005/8/layout/target3"/>
    <dgm:cxn modelId="{334F2183-28A7-8F45-BD8F-BE89BEA31526}" srcId="{21F3EC61-EFA5-6249-A71A-3492AB49298C}" destId="{559D6307-70E1-2B4E-9A8A-E59EF41DD9A6}" srcOrd="2" destOrd="0" parTransId="{169EFDFE-0A5F-5040-A66D-64AF534BD257}" sibTransId="{D14D605B-1FF2-504D-A3D4-4142F5E4D50F}"/>
    <dgm:cxn modelId="{013AF190-FC19-7F44-8C6B-3EE0618D1BC6}" srcId="{21F3EC61-EFA5-6249-A71A-3492AB49298C}" destId="{6E760251-86AF-864B-91F7-50C2E6D46D1B}" srcOrd="1" destOrd="0" parTransId="{12A6BBD2-D462-1D40-8A0F-BA4C76CF503E}" sibTransId="{E22B4840-1133-4247-A4E6-943B1F99033D}"/>
    <dgm:cxn modelId="{84702B94-C1FF-AF4A-BB61-A2052F2C8DAC}" type="presOf" srcId="{F37A5ADA-4B07-9947-B5F5-68E7AB0946AB}" destId="{08D51EEF-FC75-F848-A400-EF5776E9664C}" srcOrd="1" destOrd="0" presId="urn:microsoft.com/office/officeart/2005/8/layout/target3"/>
    <dgm:cxn modelId="{19271C98-F433-1448-9758-4FA78B412754}" type="presOf" srcId="{A758329A-048B-604D-AF65-04B87C6FC591}" destId="{52148038-54DC-E74C-8CEE-A0B3F3B6A99C}" srcOrd="1" destOrd="0" presId="urn:microsoft.com/office/officeart/2005/8/layout/target3"/>
    <dgm:cxn modelId="{5DB78E99-0717-D04E-9097-7AC3A49E9A94}" type="presOf" srcId="{A758329A-048B-604D-AF65-04B87C6FC591}" destId="{17EC00A9-F436-B349-AA3A-316869272A88}" srcOrd="0" destOrd="0" presId="urn:microsoft.com/office/officeart/2005/8/layout/target3"/>
    <dgm:cxn modelId="{60AA19A0-00C1-A040-88B6-41A0EB0423A6}" type="presOf" srcId="{21F3EC61-EFA5-6249-A71A-3492AB49298C}" destId="{8CD2FD5A-B5BF-F842-AEC5-C2D7D7AA688C}" srcOrd="0" destOrd="0" presId="urn:microsoft.com/office/officeart/2005/8/layout/target3"/>
    <dgm:cxn modelId="{FD241DA5-5777-EE42-8F92-B51BC24552C4}" type="presOf" srcId="{0281E274-FA8E-2042-814B-6B246DD1FA96}" destId="{E10DB19C-D77E-3C42-855A-75518451E7C9}" srcOrd="0" destOrd="1" presId="urn:microsoft.com/office/officeart/2005/8/layout/target3"/>
    <dgm:cxn modelId="{CBEC80B3-9355-4B48-BFEF-92D407B66709}" type="presOf" srcId="{15357516-5DB3-2147-A7A1-FD5AA1200B27}" destId="{E10DB19C-D77E-3C42-855A-75518451E7C9}" srcOrd="0" destOrd="3" presId="urn:microsoft.com/office/officeart/2005/8/layout/target3"/>
    <dgm:cxn modelId="{68018AB4-0590-A54C-847F-3B57556EC6D6}" type="presOf" srcId="{21F3EC61-EFA5-6249-A71A-3492AB49298C}" destId="{D49786B7-9804-324A-9244-33E781E101DC}" srcOrd="1" destOrd="0" presId="urn:microsoft.com/office/officeart/2005/8/layout/target3"/>
    <dgm:cxn modelId="{431B01B6-1F4B-A54A-9561-4C66185B56CA}" srcId="{21F3EC61-EFA5-6249-A71A-3492AB49298C}" destId="{23D4998B-1A00-CB43-9734-9DFEC117B0C4}" srcOrd="0" destOrd="0" parTransId="{5E113420-56CD-7A42-B2A3-2108229974F1}" sibTransId="{8B7AC397-9B36-5A4B-A41E-189F3F86C1A0}"/>
    <dgm:cxn modelId="{CE6B3BC1-26FB-674B-9A1F-AE7B76A2D2A2}" srcId="{F37A5ADA-4B07-9947-B5F5-68E7AB0946AB}" destId="{3888ED56-F5CE-E34C-A133-B6BBC6E3C777}" srcOrd="4" destOrd="0" parTransId="{7BFF4CC1-674D-664B-91F7-D065DFA70A3D}" sibTransId="{AC1203FF-60AA-684C-861F-0168D45E26E9}"/>
    <dgm:cxn modelId="{E9A16ADC-D918-D845-BE93-46E1AD5F34F0}" srcId="{F37A5ADA-4B07-9947-B5F5-68E7AB0946AB}" destId="{0281E274-FA8E-2042-814B-6B246DD1FA96}" srcOrd="1" destOrd="0" parTransId="{10698573-9E8B-D64F-9919-2496BB6ACD8F}" sibTransId="{1F37A3E9-9093-8A4A-B81C-366FDE24C988}"/>
    <dgm:cxn modelId="{5693B8DC-6271-3D45-9405-29F0BC7F67E8}" srcId="{21F3EC61-EFA5-6249-A71A-3492AB49298C}" destId="{7EA835D7-3329-6F42-99AE-3E3EA8F752AE}" srcOrd="5" destOrd="0" parTransId="{2CDE3475-D2E2-0B45-9C21-0CDC4E745DC0}" sibTransId="{559F5253-0BD6-A346-A79E-55F2EB24BA84}"/>
    <dgm:cxn modelId="{BB00BFDF-31E7-EF40-B83B-208BC3FC16AF}" srcId="{21F3EC61-EFA5-6249-A71A-3492AB49298C}" destId="{44895829-3BDF-FB4C-961A-86B310489161}" srcOrd="3" destOrd="0" parTransId="{8237C035-0503-3042-B9C9-1B40ADE44ED7}" sibTransId="{48F4D07F-3867-244F-A807-5666B9A2FAC5}"/>
    <dgm:cxn modelId="{0ECAA7E0-FCED-C04A-8189-C09CB8357357}" srcId="{F37A5ADA-4B07-9947-B5F5-68E7AB0946AB}" destId="{2A43BA5A-CFC6-2A4B-B6F1-478359F022F1}" srcOrd="2" destOrd="0" parTransId="{69C958CC-6D04-074D-AB52-876746CFFF6A}" sibTransId="{97E9E4B0-DB5A-6542-84C7-2BF9C5D7CE6A}"/>
    <dgm:cxn modelId="{82685EEC-2D1C-A040-A38B-4087F054347A}" type="presOf" srcId="{182E2D23-291C-2244-AD6A-94A28C2C52A6}" destId="{90380308-D053-7D4F-94D2-DC240FBE5936}" srcOrd="0" destOrd="4" presId="urn:microsoft.com/office/officeart/2005/8/layout/target3"/>
    <dgm:cxn modelId="{91FE0BFF-0110-8C47-BA55-8C1B8F936656}" type="presOf" srcId="{7EA835D7-3329-6F42-99AE-3E3EA8F752AE}" destId="{90380308-D053-7D4F-94D2-DC240FBE5936}" srcOrd="0" destOrd="5" presId="urn:microsoft.com/office/officeart/2005/8/layout/target3"/>
    <dgm:cxn modelId="{36DEEB3E-55DB-C245-8F30-69BE2D4E500B}" type="presParOf" srcId="{F9ACF264-751E-6B4B-B332-A47E5BABEA23}" destId="{B161EB45-825B-CB49-A4D0-259621E22042}" srcOrd="0" destOrd="0" presId="urn:microsoft.com/office/officeart/2005/8/layout/target3"/>
    <dgm:cxn modelId="{110A9AC5-6498-7C4B-89B1-2ACB60932417}" type="presParOf" srcId="{F9ACF264-751E-6B4B-B332-A47E5BABEA23}" destId="{6030AD59-9896-C041-92FB-DD435A80AFC1}" srcOrd="1" destOrd="0" presId="urn:microsoft.com/office/officeart/2005/8/layout/target3"/>
    <dgm:cxn modelId="{713F9F64-093C-3A40-B3E3-B291E89EE967}" type="presParOf" srcId="{F9ACF264-751E-6B4B-B332-A47E5BABEA23}" destId="{8CD2FD5A-B5BF-F842-AEC5-C2D7D7AA688C}" srcOrd="2" destOrd="0" presId="urn:microsoft.com/office/officeart/2005/8/layout/target3"/>
    <dgm:cxn modelId="{DA76B116-A768-EA49-88DA-68CE5D7110CE}" type="presParOf" srcId="{F9ACF264-751E-6B4B-B332-A47E5BABEA23}" destId="{1303054C-18BD-0D42-8F93-6A63E59CCE9F}" srcOrd="3" destOrd="0" presId="urn:microsoft.com/office/officeart/2005/8/layout/target3"/>
    <dgm:cxn modelId="{6491E637-AE58-D146-BBE3-7603672CF060}" type="presParOf" srcId="{F9ACF264-751E-6B4B-B332-A47E5BABEA23}" destId="{8E6E3C63-4BC6-C546-8F34-9063CA32E551}" srcOrd="4" destOrd="0" presId="urn:microsoft.com/office/officeart/2005/8/layout/target3"/>
    <dgm:cxn modelId="{B95554BE-4A18-C543-BF7F-F7663FE158CE}" type="presParOf" srcId="{F9ACF264-751E-6B4B-B332-A47E5BABEA23}" destId="{17EC00A9-F436-B349-AA3A-316869272A88}" srcOrd="5" destOrd="0" presId="urn:microsoft.com/office/officeart/2005/8/layout/target3"/>
    <dgm:cxn modelId="{DB3AAF0B-0F9C-5B43-AA34-5F55EAD48F5A}" type="presParOf" srcId="{F9ACF264-751E-6B4B-B332-A47E5BABEA23}" destId="{AD5C885A-E9EB-2041-A9FC-F1394CD969E6}" srcOrd="6" destOrd="0" presId="urn:microsoft.com/office/officeart/2005/8/layout/target3"/>
    <dgm:cxn modelId="{27308B54-1791-624F-9783-35E253F4A086}" type="presParOf" srcId="{F9ACF264-751E-6B4B-B332-A47E5BABEA23}" destId="{8F7281ED-D478-E04D-A9B4-9A32DB9534C9}" srcOrd="7" destOrd="0" presId="urn:microsoft.com/office/officeart/2005/8/layout/target3"/>
    <dgm:cxn modelId="{1239E408-28DA-E94D-A574-C68DF708EFA8}" type="presParOf" srcId="{F9ACF264-751E-6B4B-B332-A47E5BABEA23}" destId="{73DE7DB0-0FDD-014B-B2AE-426D20AEDB78}" srcOrd="8" destOrd="0" presId="urn:microsoft.com/office/officeart/2005/8/layout/target3"/>
    <dgm:cxn modelId="{6F859DED-FD5B-E643-94D6-056A5543537B}" type="presParOf" srcId="{F9ACF264-751E-6B4B-B332-A47E5BABEA23}" destId="{D49786B7-9804-324A-9244-33E781E101DC}" srcOrd="9" destOrd="0" presId="urn:microsoft.com/office/officeart/2005/8/layout/target3"/>
    <dgm:cxn modelId="{05BF69A2-7AF8-3E48-B821-C505D8146F9E}" type="presParOf" srcId="{F9ACF264-751E-6B4B-B332-A47E5BABEA23}" destId="{90380308-D053-7D4F-94D2-DC240FBE5936}" srcOrd="10" destOrd="0" presId="urn:microsoft.com/office/officeart/2005/8/layout/target3"/>
    <dgm:cxn modelId="{47ACEC04-2F9E-AF4E-BA6C-65DA2878ACEA}" type="presParOf" srcId="{F9ACF264-751E-6B4B-B332-A47E5BABEA23}" destId="{52148038-54DC-E74C-8CEE-A0B3F3B6A99C}" srcOrd="11" destOrd="0" presId="urn:microsoft.com/office/officeart/2005/8/layout/target3"/>
    <dgm:cxn modelId="{535C5CB6-A21C-B94F-8CE6-4AB6CEA5CC36}" type="presParOf" srcId="{F9ACF264-751E-6B4B-B332-A47E5BABEA23}" destId="{75F6C854-01EA-7340-AD07-74514CBC920B}" srcOrd="12" destOrd="0" presId="urn:microsoft.com/office/officeart/2005/8/layout/target3"/>
    <dgm:cxn modelId="{9B4F78C5-B004-0340-A8BD-9B1179753FD9}" type="presParOf" srcId="{F9ACF264-751E-6B4B-B332-A47E5BABEA23}" destId="{08D51EEF-FC75-F848-A400-EF5776E9664C}" srcOrd="13" destOrd="0" presId="urn:microsoft.com/office/officeart/2005/8/layout/target3"/>
    <dgm:cxn modelId="{3C4E1F24-28D0-6C41-9FA9-502432787F43}" type="presParOf" srcId="{F9ACF264-751E-6B4B-B332-A47E5BABEA23}" destId="{E10DB19C-D77E-3C42-855A-75518451E7C9}"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89F85E-5879-7048-80EB-9F2AC5CDDDC5}" type="doc">
      <dgm:prSet loTypeId="urn:microsoft.com/office/officeart/2005/8/layout/target3" loCatId="" qsTypeId="urn:microsoft.com/office/officeart/2005/8/quickstyle/3D3" qsCatId="3D" csTypeId="urn:microsoft.com/office/officeart/2005/8/colors/colorful1" csCatId="colorful" phldr="1"/>
      <dgm:spPr/>
      <dgm:t>
        <a:bodyPr/>
        <a:lstStyle/>
        <a:p>
          <a:endParaRPr lang="en-US"/>
        </a:p>
      </dgm:t>
    </dgm:pt>
    <dgm:pt modelId="{F37A5ADA-4B07-9947-B5F5-68E7AB0946AB}">
      <dgm:prSet/>
      <dgm:spPr/>
      <dgm:t>
        <a:bodyPr/>
        <a:lstStyle/>
        <a:p>
          <a:r>
            <a:rPr lang="en-US" dirty="0"/>
            <a:t>Departments</a:t>
          </a:r>
        </a:p>
      </dgm:t>
    </dgm:pt>
    <dgm:pt modelId="{44E04892-149D-2F4F-BF28-520E04A99F4A}" type="parTrans" cxnId="{5173904A-E0AE-B842-9D03-762C6A7C7F01}">
      <dgm:prSet/>
      <dgm:spPr/>
      <dgm:t>
        <a:bodyPr/>
        <a:lstStyle/>
        <a:p>
          <a:endParaRPr lang="en-US"/>
        </a:p>
      </dgm:t>
    </dgm:pt>
    <dgm:pt modelId="{97FEF8DB-750D-5E4B-A88A-957B0075DE54}" type="sibTrans" cxnId="{5173904A-E0AE-B842-9D03-762C6A7C7F01}">
      <dgm:prSet/>
      <dgm:spPr/>
      <dgm:t>
        <a:bodyPr/>
        <a:lstStyle/>
        <a:p>
          <a:endParaRPr lang="en-US"/>
        </a:p>
      </dgm:t>
    </dgm:pt>
    <dgm:pt modelId="{A758329A-048B-604D-AF65-04B87C6FC591}">
      <dgm:prSet/>
      <dgm:spPr/>
      <dgm:t>
        <a:bodyPr/>
        <a:lstStyle/>
        <a:p>
          <a:r>
            <a:rPr lang="en-US" dirty="0"/>
            <a:t>College</a:t>
          </a:r>
        </a:p>
      </dgm:t>
    </dgm:pt>
    <dgm:pt modelId="{42B0FEDD-F297-A046-A6AC-1AF823D4B838}" type="parTrans" cxnId="{092EEC7D-9DEF-A54E-AB06-7D63C40BB72C}">
      <dgm:prSet/>
      <dgm:spPr/>
      <dgm:t>
        <a:bodyPr/>
        <a:lstStyle/>
        <a:p>
          <a:endParaRPr lang="en-US"/>
        </a:p>
      </dgm:t>
    </dgm:pt>
    <dgm:pt modelId="{12CD63D9-C47C-CB47-BC21-713668FD1A68}" type="sibTrans" cxnId="{092EEC7D-9DEF-A54E-AB06-7D63C40BB72C}">
      <dgm:prSet/>
      <dgm:spPr/>
      <dgm:t>
        <a:bodyPr/>
        <a:lstStyle/>
        <a:p>
          <a:endParaRPr lang="en-US"/>
        </a:p>
      </dgm:t>
    </dgm:pt>
    <dgm:pt modelId="{21F3EC61-EFA5-6249-A71A-3492AB49298C}">
      <dgm:prSet/>
      <dgm:spPr/>
      <dgm:t>
        <a:bodyPr/>
        <a:lstStyle/>
        <a:p>
          <a:r>
            <a:rPr lang="en-US" dirty="0"/>
            <a:t>Institution</a:t>
          </a:r>
        </a:p>
      </dgm:t>
    </dgm:pt>
    <dgm:pt modelId="{7DF23C52-E9BB-7F41-8E6C-A2D386F723CA}" type="parTrans" cxnId="{5F636B37-A2BC-EF43-BDCF-5409ECBA01BF}">
      <dgm:prSet/>
      <dgm:spPr/>
      <dgm:t>
        <a:bodyPr/>
        <a:lstStyle/>
        <a:p>
          <a:endParaRPr lang="en-US"/>
        </a:p>
      </dgm:t>
    </dgm:pt>
    <dgm:pt modelId="{1A1AED9E-AD8E-E847-8FE4-F1F3EAF233D7}" type="sibTrans" cxnId="{5F636B37-A2BC-EF43-BDCF-5409ECBA01BF}">
      <dgm:prSet/>
      <dgm:spPr/>
      <dgm:t>
        <a:bodyPr/>
        <a:lstStyle/>
        <a:p>
          <a:endParaRPr lang="en-US"/>
        </a:p>
      </dgm:t>
    </dgm:pt>
    <dgm:pt modelId="{69681D6C-0327-C34C-8BE5-95EA4FF66053}">
      <dgm:prSet/>
      <dgm:spPr/>
      <dgm:t>
        <a:bodyPr/>
        <a:lstStyle/>
        <a:p>
          <a:r>
            <a:rPr lang="en-US" dirty="0"/>
            <a:t>State Systems</a:t>
          </a:r>
        </a:p>
      </dgm:t>
    </dgm:pt>
    <dgm:pt modelId="{0857BF88-FB7B-BB4B-AAD7-F5A423DB1331}" type="parTrans" cxnId="{6D512A4E-1114-B34E-A2C3-0B7DE5E36376}">
      <dgm:prSet/>
      <dgm:spPr/>
      <dgm:t>
        <a:bodyPr/>
        <a:lstStyle/>
        <a:p>
          <a:endParaRPr lang="en-US"/>
        </a:p>
      </dgm:t>
    </dgm:pt>
    <dgm:pt modelId="{F6444201-79BD-2648-848B-49B4B38258FF}" type="sibTrans" cxnId="{6D512A4E-1114-B34E-A2C3-0B7DE5E36376}">
      <dgm:prSet/>
      <dgm:spPr/>
      <dgm:t>
        <a:bodyPr/>
        <a:lstStyle/>
        <a:p>
          <a:endParaRPr lang="en-US"/>
        </a:p>
      </dgm:t>
    </dgm:pt>
    <dgm:pt modelId="{3FE42525-A652-5945-B2B5-E5111DBA6148}">
      <dgm:prSet/>
      <dgm:spPr/>
      <dgm:t>
        <a:bodyPr/>
        <a:lstStyle/>
        <a:p>
          <a:r>
            <a:rPr lang="en-US" dirty="0"/>
            <a:t>Super Systems</a:t>
          </a:r>
        </a:p>
      </dgm:t>
    </dgm:pt>
    <dgm:pt modelId="{BEE1D6AE-AA70-E64F-990A-2DD98FFE5658}" type="parTrans" cxnId="{E48A1BFE-D71C-684E-8BD3-73EECDE504D2}">
      <dgm:prSet/>
      <dgm:spPr/>
      <dgm:t>
        <a:bodyPr/>
        <a:lstStyle/>
        <a:p>
          <a:endParaRPr lang="en-US"/>
        </a:p>
      </dgm:t>
    </dgm:pt>
    <dgm:pt modelId="{8F748E86-8F3E-3949-9DB6-B9EB276188CF}" type="sibTrans" cxnId="{E48A1BFE-D71C-684E-8BD3-73EECDE504D2}">
      <dgm:prSet/>
      <dgm:spPr/>
      <dgm:t>
        <a:bodyPr/>
        <a:lstStyle/>
        <a:p>
          <a:endParaRPr lang="en-US"/>
        </a:p>
      </dgm:t>
    </dgm:pt>
    <dgm:pt modelId="{7496F355-29E3-BF4B-AA7D-7A0841965C2E}">
      <dgm:prSet/>
      <dgm:spPr/>
      <dgm:t>
        <a:bodyPr/>
        <a:lstStyle/>
        <a:p>
          <a:r>
            <a:rPr lang="en-US" dirty="0"/>
            <a:t>Deans</a:t>
          </a:r>
        </a:p>
      </dgm:t>
    </dgm:pt>
    <dgm:pt modelId="{8117BA09-1818-264B-9691-3927BEF34541}" type="parTrans" cxnId="{1DA0437A-AEDA-CF49-B7D1-8DC5DC6F7853}">
      <dgm:prSet/>
      <dgm:spPr/>
      <dgm:t>
        <a:bodyPr/>
        <a:lstStyle/>
        <a:p>
          <a:endParaRPr lang="en-US"/>
        </a:p>
      </dgm:t>
    </dgm:pt>
    <dgm:pt modelId="{6A4A17DC-8103-DA4F-8658-1C199BA01FD1}" type="sibTrans" cxnId="{1DA0437A-AEDA-CF49-B7D1-8DC5DC6F7853}">
      <dgm:prSet/>
      <dgm:spPr/>
      <dgm:t>
        <a:bodyPr/>
        <a:lstStyle/>
        <a:p>
          <a:endParaRPr lang="en-US"/>
        </a:p>
      </dgm:t>
    </dgm:pt>
    <dgm:pt modelId="{A987DFFE-5605-734A-A251-61E2C6F0D0B4}">
      <dgm:prSet/>
      <dgm:spPr/>
      <dgm:t>
        <a:bodyPr/>
        <a:lstStyle/>
        <a:p>
          <a:r>
            <a:rPr lang="en-US" dirty="0"/>
            <a:t>Faculty</a:t>
          </a:r>
        </a:p>
      </dgm:t>
    </dgm:pt>
    <dgm:pt modelId="{AF666F03-5145-6D48-A0B9-00F629B2494D}" type="parTrans" cxnId="{8157DE4D-EF80-A34B-B269-9F3426D46EFC}">
      <dgm:prSet/>
      <dgm:spPr/>
      <dgm:t>
        <a:bodyPr/>
        <a:lstStyle/>
        <a:p>
          <a:endParaRPr lang="en-US"/>
        </a:p>
      </dgm:t>
    </dgm:pt>
    <dgm:pt modelId="{EC2C63A2-CEE6-C64D-B853-E59662FAE1A4}" type="sibTrans" cxnId="{8157DE4D-EF80-A34B-B269-9F3426D46EFC}">
      <dgm:prSet/>
      <dgm:spPr/>
      <dgm:t>
        <a:bodyPr/>
        <a:lstStyle/>
        <a:p>
          <a:endParaRPr lang="en-US"/>
        </a:p>
      </dgm:t>
    </dgm:pt>
    <dgm:pt modelId="{2A43BA5A-CFC6-2A4B-B6F1-478359F022F1}">
      <dgm:prSet/>
      <dgm:spPr/>
      <dgm:t>
        <a:bodyPr/>
        <a:lstStyle/>
        <a:p>
          <a:r>
            <a:rPr lang="en-US" dirty="0"/>
            <a:t>Department Chairs</a:t>
          </a:r>
        </a:p>
      </dgm:t>
    </dgm:pt>
    <dgm:pt modelId="{69C958CC-6D04-074D-AB52-876746CFFF6A}" type="parTrans" cxnId="{0ECAA7E0-FCED-C04A-8189-C09CB8357357}">
      <dgm:prSet/>
      <dgm:spPr/>
      <dgm:t>
        <a:bodyPr/>
        <a:lstStyle/>
        <a:p>
          <a:endParaRPr lang="en-US"/>
        </a:p>
      </dgm:t>
    </dgm:pt>
    <dgm:pt modelId="{97E9E4B0-DB5A-6542-84C7-2BF9C5D7CE6A}" type="sibTrans" cxnId="{0ECAA7E0-FCED-C04A-8189-C09CB8357357}">
      <dgm:prSet/>
      <dgm:spPr/>
      <dgm:t>
        <a:bodyPr/>
        <a:lstStyle/>
        <a:p>
          <a:endParaRPr lang="en-US"/>
        </a:p>
      </dgm:t>
    </dgm:pt>
    <dgm:pt modelId="{6E760251-86AF-864B-91F7-50C2E6D46D1B}">
      <dgm:prSet/>
      <dgm:spPr/>
      <dgm:t>
        <a:bodyPr/>
        <a:lstStyle/>
        <a:p>
          <a:r>
            <a:rPr lang="en-US" dirty="0"/>
            <a:t>President</a:t>
          </a:r>
        </a:p>
      </dgm:t>
    </dgm:pt>
    <dgm:pt modelId="{12A6BBD2-D462-1D40-8A0F-BA4C76CF503E}" type="parTrans" cxnId="{013AF190-FC19-7F44-8C6B-3EE0618D1BC6}">
      <dgm:prSet/>
      <dgm:spPr/>
      <dgm:t>
        <a:bodyPr/>
        <a:lstStyle/>
        <a:p>
          <a:endParaRPr lang="en-US"/>
        </a:p>
      </dgm:t>
    </dgm:pt>
    <dgm:pt modelId="{E22B4840-1133-4247-A4E6-943B1F99033D}" type="sibTrans" cxnId="{013AF190-FC19-7F44-8C6B-3EE0618D1BC6}">
      <dgm:prSet/>
      <dgm:spPr/>
      <dgm:t>
        <a:bodyPr/>
        <a:lstStyle/>
        <a:p>
          <a:endParaRPr lang="en-US"/>
        </a:p>
      </dgm:t>
    </dgm:pt>
    <dgm:pt modelId="{559D6307-70E1-2B4E-9A8A-E59EF41DD9A6}">
      <dgm:prSet/>
      <dgm:spPr/>
      <dgm:t>
        <a:bodyPr/>
        <a:lstStyle/>
        <a:p>
          <a:r>
            <a:rPr lang="en-US" dirty="0"/>
            <a:t>Provost</a:t>
          </a:r>
        </a:p>
      </dgm:t>
    </dgm:pt>
    <dgm:pt modelId="{169EFDFE-0A5F-5040-A66D-64AF534BD257}" type="parTrans" cxnId="{334F2183-28A7-8F45-BD8F-BE89BEA31526}">
      <dgm:prSet/>
      <dgm:spPr/>
      <dgm:t>
        <a:bodyPr/>
        <a:lstStyle/>
        <a:p>
          <a:endParaRPr lang="en-US"/>
        </a:p>
      </dgm:t>
    </dgm:pt>
    <dgm:pt modelId="{D14D605B-1FF2-504D-A3D4-4142F5E4D50F}" type="sibTrans" cxnId="{334F2183-28A7-8F45-BD8F-BE89BEA31526}">
      <dgm:prSet/>
      <dgm:spPr/>
      <dgm:t>
        <a:bodyPr/>
        <a:lstStyle/>
        <a:p>
          <a:endParaRPr lang="en-US"/>
        </a:p>
      </dgm:t>
    </dgm:pt>
    <dgm:pt modelId="{44895829-3BDF-FB4C-961A-86B310489161}">
      <dgm:prSet/>
      <dgm:spPr/>
      <dgm:t>
        <a:bodyPr/>
        <a:lstStyle/>
        <a:p>
          <a:r>
            <a:rPr lang="en-US" dirty="0"/>
            <a:t>Faculty Senate</a:t>
          </a:r>
        </a:p>
      </dgm:t>
    </dgm:pt>
    <dgm:pt modelId="{8237C035-0503-3042-B9C9-1B40ADE44ED7}" type="parTrans" cxnId="{BB00BFDF-31E7-EF40-B83B-208BC3FC16AF}">
      <dgm:prSet/>
      <dgm:spPr/>
      <dgm:t>
        <a:bodyPr/>
        <a:lstStyle/>
        <a:p>
          <a:endParaRPr lang="en-US"/>
        </a:p>
      </dgm:t>
    </dgm:pt>
    <dgm:pt modelId="{48F4D07F-3867-244F-A807-5666B9A2FAC5}" type="sibTrans" cxnId="{BB00BFDF-31E7-EF40-B83B-208BC3FC16AF}">
      <dgm:prSet/>
      <dgm:spPr/>
      <dgm:t>
        <a:bodyPr/>
        <a:lstStyle/>
        <a:p>
          <a:endParaRPr lang="en-US"/>
        </a:p>
      </dgm:t>
    </dgm:pt>
    <dgm:pt modelId="{CEE2B3B2-3CFE-2D42-BB16-1C56DA7CEE5C}">
      <dgm:prSet/>
      <dgm:spPr/>
      <dgm:t>
        <a:bodyPr/>
        <a:lstStyle/>
        <a:p>
          <a:r>
            <a:rPr lang="en-US" dirty="0"/>
            <a:t>System head (e.g. University of California Office of the President)</a:t>
          </a:r>
        </a:p>
      </dgm:t>
    </dgm:pt>
    <dgm:pt modelId="{E16BDD5D-AD93-9C43-AE35-10B397C2C04C}" type="parTrans" cxnId="{55CCD815-DCD6-C24A-8A90-A21D34E97273}">
      <dgm:prSet/>
      <dgm:spPr/>
      <dgm:t>
        <a:bodyPr/>
        <a:lstStyle/>
        <a:p>
          <a:endParaRPr lang="en-US"/>
        </a:p>
      </dgm:t>
    </dgm:pt>
    <dgm:pt modelId="{B1C9E900-95FF-5D47-BD70-A33F7F7E08ED}" type="sibTrans" cxnId="{55CCD815-DCD6-C24A-8A90-A21D34E97273}">
      <dgm:prSet/>
      <dgm:spPr/>
      <dgm:t>
        <a:bodyPr/>
        <a:lstStyle/>
        <a:p>
          <a:endParaRPr lang="en-US"/>
        </a:p>
      </dgm:t>
    </dgm:pt>
    <dgm:pt modelId="{5EA8CF0E-8E09-E549-B614-CE375CF25D20}">
      <dgm:prSet/>
      <dgm:spPr/>
      <dgm:t>
        <a:bodyPr/>
        <a:lstStyle/>
        <a:p>
          <a:r>
            <a:rPr lang="en-US" dirty="0"/>
            <a:t>Governing board (e.g. University of Maryland System)</a:t>
          </a:r>
        </a:p>
      </dgm:t>
    </dgm:pt>
    <dgm:pt modelId="{E298A190-54F7-5E46-AB05-B53B4E6E05DB}" type="parTrans" cxnId="{658A0E6D-F7CA-2741-AF6F-1600415D359B}">
      <dgm:prSet/>
      <dgm:spPr/>
      <dgm:t>
        <a:bodyPr/>
        <a:lstStyle/>
        <a:p>
          <a:endParaRPr lang="en-US"/>
        </a:p>
      </dgm:t>
    </dgm:pt>
    <dgm:pt modelId="{C354E0FD-D745-A54D-820E-D602EFEF01D7}" type="sibTrans" cxnId="{658A0E6D-F7CA-2741-AF6F-1600415D359B}">
      <dgm:prSet/>
      <dgm:spPr/>
      <dgm:t>
        <a:bodyPr/>
        <a:lstStyle/>
        <a:p>
          <a:endParaRPr lang="en-US"/>
        </a:p>
      </dgm:t>
    </dgm:pt>
    <dgm:pt modelId="{3EFEFAB0-57AA-BE4D-B1E9-3291D760A256}">
      <dgm:prSet/>
      <dgm:spPr/>
      <dgm:t>
        <a:bodyPr/>
        <a:lstStyle/>
        <a:p>
          <a:r>
            <a:rPr lang="en-US" dirty="0"/>
            <a:t>Associations (e.g., APLU)</a:t>
          </a:r>
        </a:p>
      </dgm:t>
    </dgm:pt>
    <dgm:pt modelId="{6DD71063-AF54-CB41-9ECB-B64EBCB06A85}" type="parTrans" cxnId="{FE5A9B43-4336-8E4E-A536-59EC34BC2E84}">
      <dgm:prSet/>
      <dgm:spPr/>
      <dgm:t>
        <a:bodyPr/>
        <a:lstStyle/>
        <a:p>
          <a:endParaRPr lang="en-US"/>
        </a:p>
      </dgm:t>
    </dgm:pt>
    <dgm:pt modelId="{06BE0883-DF74-3E43-891C-06768154CED4}" type="sibTrans" cxnId="{FE5A9B43-4336-8E4E-A536-59EC34BC2E84}">
      <dgm:prSet/>
      <dgm:spPr/>
      <dgm:t>
        <a:bodyPr/>
        <a:lstStyle/>
        <a:p>
          <a:endParaRPr lang="en-US"/>
        </a:p>
      </dgm:t>
    </dgm:pt>
    <dgm:pt modelId="{6357559E-1B3A-9B40-9C8D-11AF4D132349}">
      <dgm:prSet/>
      <dgm:spPr/>
      <dgm:t>
        <a:bodyPr/>
        <a:lstStyle/>
        <a:p>
          <a:r>
            <a:rPr lang="en-US" dirty="0"/>
            <a:t>Disciplinary society (e.g., NSBE, AWIS, ABET)</a:t>
          </a:r>
        </a:p>
      </dgm:t>
    </dgm:pt>
    <dgm:pt modelId="{3FAE6D0C-298F-DC48-9E53-F8E8CF025861}" type="parTrans" cxnId="{EE26DF32-506F-5546-875F-5BCFE998C479}">
      <dgm:prSet/>
      <dgm:spPr/>
      <dgm:t>
        <a:bodyPr/>
        <a:lstStyle/>
        <a:p>
          <a:endParaRPr lang="en-US"/>
        </a:p>
      </dgm:t>
    </dgm:pt>
    <dgm:pt modelId="{0474DDC5-AC26-9A46-9C06-C796E14B8D56}" type="sibTrans" cxnId="{EE26DF32-506F-5546-875F-5BCFE998C479}">
      <dgm:prSet/>
      <dgm:spPr/>
      <dgm:t>
        <a:bodyPr/>
        <a:lstStyle/>
        <a:p>
          <a:endParaRPr lang="en-US"/>
        </a:p>
      </dgm:t>
    </dgm:pt>
    <dgm:pt modelId="{E71FEA9F-838A-5C46-9207-C7CA9E9616C7}">
      <dgm:prSet/>
      <dgm:spPr/>
      <dgm:t>
        <a:bodyPr/>
        <a:lstStyle/>
        <a:p>
          <a:r>
            <a:rPr lang="en-US" dirty="0"/>
            <a:t>Consortia (e.g., Big 10 Academic Alliance)</a:t>
          </a:r>
        </a:p>
      </dgm:t>
    </dgm:pt>
    <dgm:pt modelId="{8EDAB415-0250-F34B-8129-3B97BBFD9E6B}" type="parTrans" cxnId="{6D8A65D1-A979-6744-8E15-066AD1CAEA05}">
      <dgm:prSet/>
      <dgm:spPr/>
      <dgm:t>
        <a:bodyPr/>
        <a:lstStyle/>
        <a:p>
          <a:endParaRPr lang="en-US"/>
        </a:p>
      </dgm:t>
    </dgm:pt>
    <dgm:pt modelId="{7AE7F9C7-068C-0045-B810-8D9B165EB33E}" type="sibTrans" cxnId="{6D8A65D1-A979-6744-8E15-066AD1CAEA05}">
      <dgm:prSet/>
      <dgm:spPr/>
      <dgm:t>
        <a:bodyPr/>
        <a:lstStyle/>
        <a:p>
          <a:endParaRPr lang="en-US"/>
        </a:p>
      </dgm:t>
    </dgm:pt>
    <dgm:pt modelId="{67C293C6-A3FB-6242-B0B6-A5748D45FC6C}">
      <dgm:prSet/>
      <dgm:spPr/>
      <dgm:t>
        <a:bodyPr/>
        <a:lstStyle/>
        <a:p>
          <a:r>
            <a:rPr lang="en-US" dirty="0"/>
            <a:t>College APT Committee</a:t>
          </a:r>
        </a:p>
      </dgm:t>
    </dgm:pt>
    <dgm:pt modelId="{688C823C-6876-934E-9046-489DB6C6B547}" type="parTrans" cxnId="{69C01924-23B8-3F4D-9585-2D3474596108}">
      <dgm:prSet/>
      <dgm:spPr/>
      <dgm:t>
        <a:bodyPr/>
        <a:lstStyle/>
        <a:p>
          <a:endParaRPr lang="en-US"/>
        </a:p>
      </dgm:t>
    </dgm:pt>
    <dgm:pt modelId="{3D612D86-4933-CE45-9ABE-7762816338D9}" type="sibTrans" cxnId="{69C01924-23B8-3F4D-9585-2D3474596108}">
      <dgm:prSet/>
      <dgm:spPr/>
      <dgm:t>
        <a:bodyPr/>
        <a:lstStyle/>
        <a:p>
          <a:endParaRPr lang="en-US"/>
        </a:p>
      </dgm:t>
    </dgm:pt>
    <dgm:pt modelId="{F9ACF264-751E-6B4B-B332-A47E5BABEA23}" type="pres">
      <dgm:prSet presAssocID="{5889F85E-5879-7048-80EB-9F2AC5CDDDC5}" presName="Name0" presStyleCnt="0">
        <dgm:presLayoutVars>
          <dgm:chMax val="7"/>
          <dgm:dir/>
          <dgm:animLvl val="lvl"/>
          <dgm:resizeHandles val="exact"/>
        </dgm:presLayoutVars>
      </dgm:prSet>
      <dgm:spPr/>
    </dgm:pt>
    <dgm:pt modelId="{54A87ED5-B8AB-CD43-8C76-B7939702C4F7}" type="pres">
      <dgm:prSet presAssocID="{3FE42525-A652-5945-B2B5-E5111DBA6148}" presName="circle1" presStyleLbl="node1" presStyleIdx="0" presStyleCnt="5"/>
      <dgm:spPr/>
    </dgm:pt>
    <dgm:pt modelId="{632D8850-F615-3C4A-855F-4A607BBAEAA9}" type="pres">
      <dgm:prSet presAssocID="{3FE42525-A652-5945-B2B5-E5111DBA6148}" presName="space" presStyleCnt="0"/>
      <dgm:spPr/>
    </dgm:pt>
    <dgm:pt modelId="{1D39FEFC-082A-C840-B7B8-8A4C159D1167}" type="pres">
      <dgm:prSet presAssocID="{3FE42525-A652-5945-B2B5-E5111DBA6148}" presName="rect1" presStyleLbl="alignAcc1" presStyleIdx="0" presStyleCnt="5"/>
      <dgm:spPr/>
    </dgm:pt>
    <dgm:pt modelId="{C266BED0-2B8F-A141-B54F-BCF986428FEE}" type="pres">
      <dgm:prSet presAssocID="{69681D6C-0327-C34C-8BE5-95EA4FF66053}" presName="vertSpace2" presStyleLbl="node1" presStyleIdx="0" presStyleCnt="5"/>
      <dgm:spPr/>
    </dgm:pt>
    <dgm:pt modelId="{C3FF01AA-1192-9445-8E54-18C4BCA48A94}" type="pres">
      <dgm:prSet presAssocID="{69681D6C-0327-C34C-8BE5-95EA4FF66053}" presName="circle2" presStyleLbl="node1" presStyleIdx="1" presStyleCnt="5"/>
      <dgm:spPr/>
    </dgm:pt>
    <dgm:pt modelId="{2C394B31-11DD-2844-846E-31E2C072C210}" type="pres">
      <dgm:prSet presAssocID="{69681D6C-0327-C34C-8BE5-95EA4FF66053}" presName="rect2" presStyleLbl="alignAcc1" presStyleIdx="1" presStyleCnt="5"/>
      <dgm:spPr/>
    </dgm:pt>
    <dgm:pt modelId="{35DFADB5-0342-9F4D-90C5-848EC395E113}" type="pres">
      <dgm:prSet presAssocID="{21F3EC61-EFA5-6249-A71A-3492AB49298C}" presName="vertSpace3" presStyleLbl="node1" presStyleIdx="1" presStyleCnt="5"/>
      <dgm:spPr/>
    </dgm:pt>
    <dgm:pt modelId="{1068108C-BDF7-9341-8486-58B3903DFE13}" type="pres">
      <dgm:prSet presAssocID="{21F3EC61-EFA5-6249-A71A-3492AB49298C}" presName="circle3" presStyleLbl="node1" presStyleIdx="2" presStyleCnt="5"/>
      <dgm:spPr/>
    </dgm:pt>
    <dgm:pt modelId="{4B3E2C26-E650-BD46-BB98-97E7BCC02B6B}" type="pres">
      <dgm:prSet presAssocID="{21F3EC61-EFA5-6249-A71A-3492AB49298C}" presName="rect3" presStyleLbl="alignAcc1" presStyleIdx="2" presStyleCnt="5"/>
      <dgm:spPr/>
    </dgm:pt>
    <dgm:pt modelId="{45F71DE1-40C6-1449-ACB6-35DDE39B269F}" type="pres">
      <dgm:prSet presAssocID="{A758329A-048B-604D-AF65-04B87C6FC591}" presName="vertSpace4" presStyleLbl="node1" presStyleIdx="2" presStyleCnt="5"/>
      <dgm:spPr/>
    </dgm:pt>
    <dgm:pt modelId="{958DE424-4B5C-B146-A81C-453E4B136A7F}" type="pres">
      <dgm:prSet presAssocID="{A758329A-048B-604D-AF65-04B87C6FC591}" presName="circle4" presStyleLbl="node1" presStyleIdx="3" presStyleCnt="5"/>
      <dgm:spPr/>
    </dgm:pt>
    <dgm:pt modelId="{B4339937-615A-1140-BD23-3F47F376DB5A}" type="pres">
      <dgm:prSet presAssocID="{A758329A-048B-604D-AF65-04B87C6FC591}" presName="rect4" presStyleLbl="alignAcc1" presStyleIdx="3" presStyleCnt="5"/>
      <dgm:spPr/>
    </dgm:pt>
    <dgm:pt modelId="{B62103B1-BD2C-7D4D-9762-3EDF41EF1CEB}" type="pres">
      <dgm:prSet presAssocID="{F37A5ADA-4B07-9947-B5F5-68E7AB0946AB}" presName="vertSpace5" presStyleLbl="node1" presStyleIdx="3" presStyleCnt="5"/>
      <dgm:spPr/>
    </dgm:pt>
    <dgm:pt modelId="{A127A752-55A4-7B41-B245-39073D3A2C38}" type="pres">
      <dgm:prSet presAssocID="{F37A5ADA-4B07-9947-B5F5-68E7AB0946AB}" presName="circle5" presStyleLbl="node1" presStyleIdx="4" presStyleCnt="5"/>
      <dgm:spPr/>
    </dgm:pt>
    <dgm:pt modelId="{1BBF3B26-A7E6-6E43-9C5A-0F1C5C5FC03A}" type="pres">
      <dgm:prSet presAssocID="{F37A5ADA-4B07-9947-B5F5-68E7AB0946AB}" presName="rect5" presStyleLbl="alignAcc1" presStyleIdx="4" presStyleCnt="5"/>
      <dgm:spPr/>
    </dgm:pt>
    <dgm:pt modelId="{47BB0302-1DF5-BB41-9637-B9DBF4E57232}" type="pres">
      <dgm:prSet presAssocID="{3FE42525-A652-5945-B2B5-E5111DBA6148}" presName="rect1ParTx" presStyleLbl="alignAcc1" presStyleIdx="4" presStyleCnt="5">
        <dgm:presLayoutVars>
          <dgm:chMax val="1"/>
          <dgm:bulletEnabled val="1"/>
        </dgm:presLayoutVars>
      </dgm:prSet>
      <dgm:spPr/>
    </dgm:pt>
    <dgm:pt modelId="{B11BAE60-D794-3247-86EE-9A3ABFAA6915}" type="pres">
      <dgm:prSet presAssocID="{3FE42525-A652-5945-B2B5-E5111DBA6148}" presName="rect1ChTx" presStyleLbl="alignAcc1" presStyleIdx="4" presStyleCnt="5">
        <dgm:presLayoutVars>
          <dgm:bulletEnabled val="1"/>
        </dgm:presLayoutVars>
      </dgm:prSet>
      <dgm:spPr/>
    </dgm:pt>
    <dgm:pt modelId="{3BE9431A-3076-3742-9658-CECD84B697D9}" type="pres">
      <dgm:prSet presAssocID="{69681D6C-0327-C34C-8BE5-95EA4FF66053}" presName="rect2ParTx" presStyleLbl="alignAcc1" presStyleIdx="4" presStyleCnt="5">
        <dgm:presLayoutVars>
          <dgm:chMax val="1"/>
          <dgm:bulletEnabled val="1"/>
        </dgm:presLayoutVars>
      </dgm:prSet>
      <dgm:spPr/>
    </dgm:pt>
    <dgm:pt modelId="{DCC1C07D-3F7B-EC4F-9407-689A6241EA81}" type="pres">
      <dgm:prSet presAssocID="{69681D6C-0327-C34C-8BE5-95EA4FF66053}" presName="rect2ChTx" presStyleLbl="alignAcc1" presStyleIdx="4" presStyleCnt="5">
        <dgm:presLayoutVars>
          <dgm:bulletEnabled val="1"/>
        </dgm:presLayoutVars>
      </dgm:prSet>
      <dgm:spPr/>
    </dgm:pt>
    <dgm:pt modelId="{649F7C13-B441-1047-934E-4DB72932A96C}" type="pres">
      <dgm:prSet presAssocID="{21F3EC61-EFA5-6249-A71A-3492AB49298C}" presName="rect3ParTx" presStyleLbl="alignAcc1" presStyleIdx="4" presStyleCnt="5">
        <dgm:presLayoutVars>
          <dgm:chMax val="1"/>
          <dgm:bulletEnabled val="1"/>
        </dgm:presLayoutVars>
      </dgm:prSet>
      <dgm:spPr/>
    </dgm:pt>
    <dgm:pt modelId="{20642E99-C405-6149-BC33-3176CDE011A0}" type="pres">
      <dgm:prSet presAssocID="{21F3EC61-EFA5-6249-A71A-3492AB49298C}" presName="rect3ChTx" presStyleLbl="alignAcc1" presStyleIdx="4" presStyleCnt="5">
        <dgm:presLayoutVars>
          <dgm:bulletEnabled val="1"/>
        </dgm:presLayoutVars>
      </dgm:prSet>
      <dgm:spPr/>
    </dgm:pt>
    <dgm:pt modelId="{C8BA0FB2-38D8-4745-805C-29470385DEC9}" type="pres">
      <dgm:prSet presAssocID="{A758329A-048B-604D-AF65-04B87C6FC591}" presName="rect4ParTx" presStyleLbl="alignAcc1" presStyleIdx="4" presStyleCnt="5">
        <dgm:presLayoutVars>
          <dgm:chMax val="1"/>
          <dgm:bulletEnabled val="1"/>
        </dgm:presLayoutVars>
      </dgm:prSet>
      <dgm:spPr/>
    </dgm:pt>
    <dgm:pt modelId="{E6D3D8D1-F4AC-004D-A74F-4947CFE40441}" type="pres">
      <dgm:prSet presAssocID="{A758329A-048B-604D-AF65-04B87C6FC591}" presName="rect4ChTx" presStyleLbl="alignAcc1" presStyleIdx="4" presStyleCnt="5">
        <dgm:presLayoutVars>
          <dgm:bulletEnabled val="1"/>
        </dgm:presLayoutVars>
      </dgm:prSet>
      <dgm:spPr/>
    </dgm:pt>
    <dgm:pt modelId="{4E15E90D-D969-9C4D-9E3A-28738AF5173F}" type="pres">
      <dgm:prSet presAssocID="{F37A5ADA-4B07-9947-B5F5-68E7AB0946AB}" presName="rect5ParTx" presStyleLbl="alignAcc1" presStyleIdx="4" presStyleCnt="5">
        <dgm:presLayoutVars>
          <dgm:chMax val="1"/>
          <dgm:bulletEnabled val="1"/>
        </dgm:presLayoutVars>
      </dgm:prSet>
      <dgm:spPr/>
    </dgm:pt>
    <dgm:pt modelId="{68DFB4ED-57EA-0A4A-8322-9EB84CC3DE15}" type="pres">
      <dgm:prSet presAssocID="{F37A5ADA-4B07-9947-B5F5-68E7AB0946AB}" presName="rect5ChTx" presStyleLbl="alignAcc1" presStyleIdx="4" presStyleCnt="5">
        <dgm:presLayoutVars>
          <dgm:bulletEnabled val="1"/>
        </dgm:presLayoutVars>
      </dgm:prSet>
      <dgm:spPr/>
    </dgm:pt>
  </dgm:ptLst>
  <dgm:cxnLst>
    <dgm:cxn modelId="{55CCD815-DCD6-C24A-8A90-A21D34E97273}" srcId="{69681D6C-0327-C34C-8BE5-95EA4FF66053}" destId="{CEE2B3B2-3CFE-2D42-BB16-1C56DA7CEE5C}" srcOrd="0" destOrd="0" parTransId="{E16BDD5D-AD93-9C43-AE35-10B397C2C04C}" sibTransId="{B1C9E900-95FF-5D47-BD70-A33F7F7E08ED}"/>
    <dgm:cxn modelId="{38AC551F-5B7F-B949-9E35-433F314C6270}" type="presOf" srcId="{3FE42525-A652-5945-B2B5-E5111DBA6148}" destId="{47BB0302-1DF5-BB41-9637-B9DBF4E57232}" srcOrd="1" destOrd="0" presId="urn:microsoft.com/office/officeart/2005/8/layout/target3"/>
    <dgm:cxn modelId="{69C01924-23B8-3F4D-9585-2D3474596108}" srcId="{A758329A-048B-604D-AF65-04B87C6FC591}" destId="{67C293C6-A3FB-6242-B0B6-A5748D45FC6C}" srcOrd="1" destOrd="0" parTransId="{688C823C-6876-934E-9046-489DB6C6B547}" sibTransId="{3D612D86-4933-CE45-9ABE-7762816338D9}"/>
    <dgm:cxn modelId="{F9F07E26-A2AE-EF43-AA3A-28080A350DB0}" type="presOf" srcId="{21F3EC61-EFA5-6249-A71A-3492AB49298C}" destId="{4B3E2C26-E650-BD46-BB98-97E7BCC02B6B}" srcOrd="0" destOrd="0" presId="urn:microsoft.com/office/officeart/2005/8/layout/target3"/>
    <dgm:cxn modelId="{EE26DF32-506F-5546-875F-5BCFE998C479}" srcId="{3FE42525-A652-5945-B2B5-E5111DBA6148}" destId="{6357559E-1B3A-9B40-9C8D-11AF4D132349}" srcOrd="1" destOrd="0" parTransId="{3FAE6D0C-298F-DC48-9E53-F8E8CF025861}" sibTransId="{0474DDC5-AC26-9A46-9C06-C796E14B8D56}"/>
    <dgm:cxn modelId="{5F636B37-A2BC-EF43-BDCF-5409ECBA01BF}" srcId="{5889F85E-5879-7048-80EB-9F2AC5CDDDC5}" destId="{21F3EC61-EFA5-6249-A71A-3492AB49298C}" srcOrd="2" destOrd="0" parTransId="{7DF23C52-E9BB-7F41-8E6C-A2D386F723CA}" sibTransId="{1A1AED9E-AD8E-E847-8FE4-F1F3EAF233D7}"/>
    <dgm:cxn modelId="{F4BD8438-EAA3-D040-9F28-B5FFF180F2A0}" type="presOf" srcId="{69681D6C-0327-C34C-8BE5-95EA4FF66053}" destId="{2C394B31-11DD-2844-846E-31E2C072C210}" srcOrd="0" destOrd="0" presId="urn:microsoft.com/office/officeart/2005/8/layout/target3"/>
    <dgm:cxn modelId="{1F9CDB39-1933-D847-8353-BD3076E14A9C}" type="presOf" srcId="{5889F85E-5879-7048-80EB-9F2AC5CDDDC5}" destId="{F9ACF264-751E-6B4B-B332-A47E5BABEA23}" srcOrd="0" destOrd="0" presId="urn:microsoft.com/office/officeart/2005/8/layout/target3"/>
    <dgm:cxn modelId="{99909C60-5532-394B-9BCE-1286414296BE}" type="presOf" srcId="{A758329A-048B-604D-AF65-04B87C6FC591}" destId="{C8BA0FB2-38D8-4745-805C-29470385DEC9}" srcOrd="1" destOrd="0" presId="urn:microsoft.com/office/officeart/2005/8/layout/target3"/>
    <dgm:cxn modelId="{FE5A9B43-4336-8E4E-A536-59EC34BC2E84}" srcId="{3FE42525-A652-5945-B2B5-E5111DBA6148}" destId="{3EFEFAB0-57AA-BE4D-B1E9-3291D760A256}" srcOrd="0" destOrd="0" parTransId="{6DD71063-AF54-CB41-9ECB-B64EBCB06A85}" sibTransId="{06BE0883-DF74-3E43-891C-06768154CED4}"/>
    <dgm:cxn modelId="{271AE965-3F17-244C-9A64-438E96868F40}" type="presOf" srcId="{3FE42525-A652-5945-B2B5-E5111DBA6148}" destId="{1D39FEFC-082A-C840-B7B8-8A4C159D1167}" srcOrd="0" destOrd="0" presId="urn:microsoft.com/office/officeart/2005/8/layout/target3"/>
    <dgm:cxn modelId="{C615D346-0E05-F147-A9D2-5BD277474605}" type="presOf" srcId="{559D6307-70E1-2B4E-9A8A-E59EF41DD9A6}" destId="{20642E99-C405-6149-BC33-3176CDE011A0}" srcOrd="0" destOrd="1" presId="urn:microsoft.com/office/officeart/2005/8/layout/target3"/>
    <dgm:cxn modelId="{BAB4DE49-070C-694E-B5E7-64042D83D331}" type="presOf" srcId="{E71FEA9F-838A-5C46-9207-C7CA9E9616C7}" destId="{B11BAE60-D794-3247-86EE-9A3ABFAA6915}" srcOrd="0" destOrd="2" presId="urn:microsoft.com/office/officeart/2005/8/layout/target3"/>
    <dgm:cxn modelId="{584F2F4A-AEE5-0E45-92E5-A56BD1B56E09}" type="presOf" srcId="{F37A5ADA-4B07-9947-B5F5-68E7AB0946AB}" destId="{4E15E90D-D969-9C4D-9E3A-28738AF5173F}" srcOrd="1" destOrd="0" presId="urn:microsoft.com/office/officeart/2005/8/layout/target3"/>
    <dgm:cxn modelId="{5173904A-E0AE-B842-9D03-762C6A7C7F01}" srcId="{5889F85E-5879-7048-80EB-9F2AC5CDDDC5}" destId="{F37A5ADA-4B07-9947-B5F5-68E7AB0946AB}" srcOrd="4" destOrd="0" parTransId="{44E04892-149D-2F4F-BF28-520E04A99F4A}" sibTransId="{97FEF8DB-750D-5E4B-A88A-957B0075DE54}"/>
    <dgm:cxn modelId="{658A0E6D-F7CA-2741-AF6F-1600415D359B}" srcId="{69681D6C-0327-C34C-8BE5-95EA4FF66053}" destId="{5EA8CF0E-8E09-E549-B614-CE375CF25D20}" srcOrd="1" destOrd="0" parTransId="{E298A190-54F7-5E46-AB05-B53B4E6E05DB}" sibTransId="{C354E0FD-D745-A54D-820E-D602EFEF01D7}"/>
    <dgm:cxn modelId="{8157DE4D-EF80-A34B-B269-9F3426D46EFC}" srcId="{F37A5ADA-4B07-9947-B5F5-68E7AB0946AB}" destId="{A987DFFE-5605-734A-A251-61E2C6F0D0B4}" srcOrd="0" destOrd="0" parTransId="{AF666F03-5145-6D48-A0B9-00F629B2494D}" sibTransId="{EC2C63A2-CEE6-C64D-B853-E59662FAE1A4}"/>
    <dgm:cxn modelId="{6D512A4E-1114-B34E-A2C3-0B7DE5E36376}" srcId="{5889F85E-5879-7048-80EB-9F2AC5CDDDC5}" destId="{69681D6C-0327-C34C-8BE5-95EA4FF66053}" srcOrd="1" destOrd="0" parTransId="{0857BF88-FB7B-BB4B-AAD7-F5A423DB1331}" sibTransId="{F6444201-79BD-2648-848B-49B4B38258FF}"/>
    <dgm:cxn modelId="{1DA0437A-AEDA-CF49-B7D1-8DC5DC6F7853}" srcId="{A758329A-048B-604D-AF65-04B87C6FC591}" destId="{7496F355-29E3-BF4B-AA7D-7A0841965C2E}" srcOrd="0" destOrd="0" parTransId="{8117BA09-1818-264B-9691-3927BEF34541}" sibTransId="{6A4A17DC-8103-DA4F-8658-1C199BA01FD1}"/>
    <dgm:cxn modelId="{FEEFA07C-88E3-1047-970E-51FA34144E56}" type="presOf" srcId="{67C293C6-A3FB-6242-B0B6-A5748D45FC6C}" destId="{E6D3D8D1-F4AC-004D-A74F-4947CFE40441}" srcOrd="0" destOrd="1" presId="urn:microsoft.com/office/officeart/2005/8/layout/target3"/>
    <dgm:cxn modelId="{092EEC7D-9DEF-A54E-AB06-7D63C40BB72C}" srcId="{5889F85E-5879-7048-80EB-9F2AC5CDDDC5}" destId="{A758329A-048B-604D-AF65-04B87C6FC591}" srcOrd="3" destOrd="0" parTransId="{42B0FEDD-F297-A046-A6AC-1AF823D4B838}" sibTransId="{12CD63D9-C47C-CB47-BC21-713668FD1A68}"/>
    <dgm:cxn modelId="{334F2183-28A7-8F45-BD8F-BE89BEA31526}" srcId="{21F3EC61-EFA5-6249-A71A-3492AB49298C}" destId="{559D6307-70E1-2B4E-9A8A-E59EF41DD9A6}" srcOrd="1" destOrd="0" parTransId="{169EFDFE-0A5F-5040-A66D-64AF534BD257}" sibTransId="{D14D605B-1FF2-504D-A3D4-4142F5E4D50F}"/>
    <dgm:cxn modelId="{BDBF6D8D-E15F-874E-9A47-B38AE54143C1}" type="presOf" srcId="{69681D6C-0327-C34C-8BE5-95EA4FF66053}" destId="{3BE9431A-3076-3742-9658-CECD84B697D9}" srcOrd="1" destOrd="0" presId="urn:microsoft.com/office/officeart/2005/8/layout/target3"/>
    <dgm:cxn modelId="{013AF190-FC19-7F44-8C6B-3EE0618D1BC6}" srcId="{21F3EC61-EFA5-6249-A71A-3492AB49298C}" destId="{6E760251-86AF-864B-91F7-50C2E6D46D1B}" srcOrd="0" destOrd="0" parTransId="{12A6BBD2-D462-1D40-8A0F-BA4C76CF503E}" sibTransId="{E22B4840-1133-4247-A4E6-943B1F99033D}"/>
    <dgm:cxn modelId="{BF7B9FA2-702E-1E4F-B862-5FDDB7210B0D}" type="presOf" srcId="{2A43BA5A-CFC6-2A4B-B6F1-478359F022F1}" destId="{68DFB4ED-57EA-0A4A-8322-9EB84CC3DE15}" srcOrd="0" destOrd="1" presId="urn:microsoft.com/office/officeart/2005/8/layout/target3"/>
    <dgm:cxn modelId="{A55216A4-5186-CA4B-AD3C-EDC0B0D8ADC3}" type="presOf" srcId="{44895829-3BDF-FB4C-961A-86B310489161}" destId="{20642E99-C405-6149-BC33-3176CDE011A0}" srcOrd="0" destOrd="2" presId="urn:microsoft.com/office/officeart/2005/8/layout/target3"/>
    <dgm:cxn modelId="{5C1885AA-51AB-C34C-99BA-30A1EF138E4A}" type="presOf" srcId="{A987DFFE-5605-734A-A251-61E2C6F0D0B4}" destId="{68DFB4ED-57EA-0A4A-8322-9EB84CC3DE15}" srcOrd="0" destOrd="0" presId="urn:microsoft.com/office/officeart/2005/8/layout/target3"/>
    <dgm:cxn modelId="{69C47CB6-B6B9-2A40-B438-8A731C40B4B9}" type="presOf" srcId="{21F3EC61-EFA5-6249-A71A-3492AB49298C}" destId="{649F7C13-B441-1047-934E-4DB72932A96C}" srcOrd="1" destOrd="0" presId="urn:microsoft.com/office/officeart/2005/8/layout/target3"/>
    <dgm:cxn modelId="{0C0EA2BA-EDCB-C14C-A088-E268F91460A2}" type="presOf" srcId="{6357559E-1B3A-9B40-9C8D-11AF4D132349}" destId="{B11BAE60-D794-3247-86EE-9A3ABFAA6915}" srcOrd="0" destOrd="1" presId="urn:microsoft.com/office/officeart/2005/8/layout/target3"/>
    <dgm:cxn modelId="{7183EEBD-AC75-464D-AA31-0DB52D700D90}" type="presOf" srcId="{3EFEFAB0-57AA-BE4D-B1E9-3291D760A256}" destId="{B11BAE60-D794-3247-86EE-9A3ABFAA6915}" srcOrd="0" destOrd="0" presId="urn:microsoft.com/office/officeart/2005/8/layout/target3"/>
    <dgm:cxn modelId="{88857AC2-2321-C242-918C-3CFE0E9F1F91}" type="presOf" srcId="{CEE2B3B2-3CFE-2D42-BB16-1C56DA7CEE5C}" destId="{DCC1C07D-3F7B-EC4F-9407-689A6241EA81}" srcOrd="0" destOrd="0" presId="urn:microsoft.com/office/officeart/2005/8/layout/target3"/>
    <dgm:cxn modelId="{6D8A65D1-A979-6744-8E15-066AD1CAEA05}" srcId="{3FE42525-A652-5945-B2B5-E5111DBA6148}" destId="{E71FEA9F-838A-5C46-9207-C7CA9E9616C7}" srcOrd="2" destOrd="0" parTransId="{8EDAB415-0250-F34B-8129-3B97BBFD9E6B}" sibTransId="{7AE7F9C7-068C-0045-B810-8D9B165EB33E}"/>
    <dgm:cxn modelId="{BB00BFDF-31E7-EF40-B83B-208BC3FC16AF}" srcId="{21F3EC61-EFA5-6249-A71A-3492AB49298C}" destId="{44895829-3BDF-FB4C-961A-86B310489161}" srcOrd="2" destOrd="0" parTransId="{8237C035-0503-3042-B9C9-1B40ADE44ED7}" sibTransId="{48F4D07F-3867-244F-A807-5666B9A2FAC5}"/>
    <dgm:cxn modelId="{0ECAA7E0-FCED-C04A-8189-C09CB8357357}" srcId="{F37A5ADA-4B07-9947-B5F5-68E7AB0946AB}" destId="{2A43BA5A-CFC6-2A4B-B6F1-478359F022F1}" srcOrd="1" destOrd="0" parTransId="{69C958CC-6D04-074D-AB52-876746CFFF6A}" sibTransId="{97E9E4B0-DB5A-6542-84C7-2BF9C5D7CE6A}"/>
    <dgm:cxn modelId="{4FD160E1-9424-B74D-9AD2-1D5D01CBA257}" type="presOf" srcId="{F37A5ADA-4B07-9947-B5F5-68E7AB0946AB}" destId="{1BBF3B26-A7E6-6E43-9C5A-0F1C5C5FC03A}" srcOrd="0" destOrd="0" presId="urn:microsoft.com/office/officeart/2005/8/layout/target3"/>
    <dgm:cxn modelId="{BF10FFE2-D2BE-464D-8A90-6823DFA84320}" type="presOf" srcId="{6E760251-86AF-864B-91F7-50C2E6D46D1B}" destId="{20642E99-C405-6149-BC33-3176CDE011A0}" srcOrd="0" destOrd="0" presId="urn:microsoft.com/office/officeart/2005/8/layout/target3"/>
    <dgm:cxn modelId="{BCAC8DE4-4B67-2D48-B303-CBF375085681}" type="presOf" srcId="{5EA8CF0E-8E09-E549-B614-CE375CF25D20}" destId="{DCC1C07D-3F7B-EC4F-9407-689A6241EA81}" srcOrd="0" destOrd="1" presId="urn:microsoft.com/office/officeart/2005/8/layout/target3"/>
    <dgm:cxn modelId="{AEA7FBF1-F510-FE4C-8452-AE8C4BEF7140}" type="presOf" srcId="{A758329A-048B-604D-AF65-04B87C6FC591}" destId="{B4339937-615A-1140-BD23-3F47F376DB5A}" srcOrd="0" destOrd="0" presId="urn:microsoft.com/office/officeart/2005/8/layout/target3"/>
    <dgm:cxn modelId="{E48A1BFE-D71C-684E-8BD3-73EECDE504D2}" srcId="{5889F85E-5879-7048-80EB-9F2AC5CDDDC5}" destId="{3FE42525-A652-5945-B2B5-E5111DBA6148}" srcOrd="0" destOrd="0" parTransId="{BEE1D6AE-AA70-E64F-990A-2DD98FFE5658}" sibTransId="{8F748E86-8F3E-3949-9DB6-B9EB276188CF}"/>
    <dgm:cxn modelId="{A6A859FE-CD58-3140-8522-AEF7C49D14E4}" type="presOf" srcId="{7496F355-29E3-BF4B-AA7D-7A0841965C2E}" destId="{E6D3D8D1-F4AC-004D-A74F-4947CFE40441}" srcOrd="0" destOrd="0" presId="urn:microsoft.com/office/officeart/2005/8/layout/target3"/>
    <dgm:cxn modelId="{3EF7C7E8-1C94-2548-A7FE-6E6B4FD1E1BC}" type="presParOf" srcId="{F9ACF264-751E-6B4B-B332-A47E5BABEA23}" destId="{54A87ED5-B8AB-CD43-8C76-B7939702C4F7}" srcOrd="0" destOrd="0" presId="urn:microsoft.com/office/officeart/2005/8/layout/target3"/>
    <dgm:cxn modelId="{31FDB4EC-4655-9A41-9607-694A6C52A834}" type="presParOf" srcId="{F9ACF264-751E-6B4B-B332-A47E5BABEA23}" destId="{632D8850-F615-3C4A-855F-4A607BBAEAA9}" srcOrd="1" destOrd="0" presId="urn:microsoft.com/office/officeart/2005/8/layout/target3"/>
    <dgm:cxn modelId="{1B5FB832-F78A-4B48-973F-B10DA34FB1EF}" type="presParOf" srcId="{F9ACF264-751E-6B4B-B332-A47E5BABEA23}" destId="{1D39FEFC-082A-C840-B7B8-8A4C159D1167}" srcOrd="2" destOrd="0" presId="urn:microsoft.com/office/officeart/2005/8/layout/target3"/>
    <dgm:cxn modelId="{4204A72B-176D-BA4F-B449-928F9738033B}" type="presParOf" srcId="{F9ACF264-751E-6B4B-B332-A47E5BABEA23}" destId="{C266BED0-2B8F-A141-B54F-BCF986428FEE}" srcOrd="3" destOrd="0" presId="urn:microsoft.com/office/officeart/2005/8/layout/target3"/>
    <dgm:cxn modelId="{89A08CD1-CCF1-A24F-B18C-8668017A5BFA}" type="presParOf" srcId="{F9ACF264-751E-6B4B-B332-A47E5BABEA23}" destId="{C3FF01AA-1192-9445-8E54-18C4BCA48A94}" srcOrd="4" destOrd="0" presId="urn:microsoft.com/office/officeart/2005/8/layout/target3"/>
    <dgm:cxn modelId="{4EEA0702-E78F-F54D-9227-C26603328222}" type="presParOf" srcId="{F9ACF264-751E-6B4B-B332-A47E5BABEA23}" destId="{2C394B31-11DD-2844-846E-31E2C072C210}" srcOrd="5" destOrd="0" presId="urn:microsoft.com/office/officeart/2005/8/layout/target3"/>
    <dgm:cxn modelId="{DF215954-A842-9F4D-A8FF-7C57E2B8D912}" type="presParOf" srcId="{F9ACF264-751E-6B4B-B332-A47E5BABEA23}" destId="{35DFADB5-0342-9F4D-90C5-848EC395E113}" srcOrd="6" destOrd="0" presId="urn:microsoft.com/office/officeart/2005/8/layout/target3"/>
    <dgm:cxn modelId="{74748516-2924-9649-BF5B-879161716BB3}" type="presParOf" srcId="{F9ACF264-751E-6B4B-B332-A47E5BABEA23}" destId="{1068108C-BDF7-9341-8486-58B3903DFE13}" srcOrd="7" destOrd="0" presId="urn:microsoft.com/office/officeart/2005/8/layout/target3"/>
    <dgm:cxn modelId="{9A7B9465-6751-774B-B3FC-3405F568D554}" type="presParOf" srcId="{F9ACF264-751E-6B4B-B332-A47E5BABEA23}" destId="{4B3E2C26-E650-BD46-BB98-97E7BCC02B6B}" srcOrd="8" destOrd="0" presId="urn:microsoft.com/office/officeart/2005/8/layout/target3"/>
    <dgm:cxn modelId="{7CE2DBCC-D160-5242-B080-369900D16ACB}" type="presParOf" srcId="{F9ACF264-751E-6B4B-B332-A47E5BABEA23}" destId="{45F71DE1-40C6-1449-ACB6-35DDE39B269F}" srcOrd="9" destOrd="0" presId="urn:microsoft.com/office/officeart/2005/8/layout/target3"/>
    <dgm:cxn modelId="{6A513375-A178-294B-8E49-908A7467308D}" type="presParOf" srcId="{F9ACF264-751E-6B4B-B332-A47E5BABEA23}" destId="{958DE424-4B5C-B146-A81C-453E4B136A7F}" srcOrd="10" destOrd="0" presId="urn:microsoft.com/office/officeart/2005/8/layout/target3"/>
    <dgm:cxn modelId="{34FFBEF1-64D1-7740-9D52-BBD734B009E2}" type="presParOf" srcId="{F9ACF264-751E-6B4B-B332-A47E5BABEA23}" destId="{B4339937-615A-1140-BD23-3F47F376DB5A}" srcOrd="11" destOrd="0" presId="urn:microsoft.com/office/officeart/2005/8/layout/target3"/>
    <dgm:cxn modelId="{B990B23B-44A4-4042-96B8-0026C1541CEA}" type="presParOf" srcId="{F9ACF264-751E-6B4B-B332-A47E5BABEA23}" destId="{B62103B1-BD2C-7D4D-9762-3EDF41EF1CEB}" srcOrd="12" destOrd="0" presId="urn:microsoft.com/office/officeart/2005/8/layout/target3"/>
    <dgm:cxn modelId="{44258D3F-12F8-384D-BFF5-5D97E1B4B32C}" type="presParOf" srcId="{F9ACF264-751E-6B4B-B332-A47E5BABEA23}" destId="{A127A752-55A4-7B41-B245-39073D3A2C38}" srcOrd="13" destOrd="0" presId="urn:microsoft.com/office/officeart/2005/8/layout/target3"/>
    <dgm:cxn modelId="{82EA9F97-CA5D-B34A-B182-6F36E6538E3D}" type="presParOf" srcId="{F9ACF264-751E-6B4B-B332-A47E5BABEA23}" destId="{1BBF3B26-A7E6-6E43-9C5A-0F1C5C5FC03A}" srcOrd="14" destOrd="0" presId="urn:microsoft.com/office/officeart/2005/8/layout/target3"/>
    <dgm:cxn modelId="{EE3C9F31-0229-EF40-97EA-643927ABA962}" type="presParOf" srcId="{F9ACF264-751E-6B4B-B332-A47E5BABEA23}" destId="{47BB0302-1DF5-BB41-9637-B9DBF4E57232}" srcOrd="15" destOrd="0" presId="urn:microsoft.com/office/officeart/2005/8/layout/target3"/>
    <dgm:cxn modelId="{32C628E8-782E-BB42-AE01-3ED6642E115F}" type="presParOf" srcId="{F9ACF264-751E-6B4B-B332-A47E5BABEA23}" destId="{B11BAE60-D794-3247-86EE-9A3ABFAA6915}" srcOrd="16" destOrd="0" presId="urn:microsoft.com/office/officeart/2005/8/layout/target3"/>
    <dgm:cxn modelId="{A59BF7C7-5593-2043-A031-0AC136589FD9}" type="presParOf" srcId="{F9ACF264-751E-6B4B-B332-A47E5BABEA23}" destId="{3BE9431A-3076-3742-9658-CECD84B697D9}" srcOrd="17" destOrd="0" presId="urn:microsoft.com/office/officeart/2005/8/layout/target3"/>
    <dgm:cxn modelId="{E20D7331-BE41-CB4F-95EC-26967665166F}" type="presParOf" srcId="{F9ACF264-751E-6B4B-B332-A47E5BABEA23}" destId="{DCC1C07D-3F7B-EC4F-9407-689A6241EA81}" srcOrd="18" destOrd="0" presId="urn:microsoft.com/office/officeart/2005/8/layout/target3"/>
    <dgm:cxn modelId="{7E7D2CA0-914A-C143-88C5-DB2E72F6EB6F}" type="presParOf" srcId="{F9ACF264-751E-6B4B-B332-A47E5BABEA23}" destId="{649F7C13-B441-1047-934E-4DB72932A96C}" srcOrd="19" destOrd="0" presId="urn:microsoft.com/office/officeart/2005/8/layout/target3"/>
    <dgm:cxn modelId="{04169C09-41AF-AF4F-B2AA-FB9D2A2615A5}" type="presParOf" srcId="{F9ACF264-751E-6B4B-B332-A47E5BABEA23}" destId="{20642E99-C405-6149-BC33-3176CDE011A0}" srcOrd="20" destOrd="0" presId="urn:microsoft.com/office/officeart/2005/8/layout/target3"/>
    <dgm:cxn modelId="{85EDE9C8-A1CD-D34A-B41F-901033DA13FC}" type="presParOf" srcId="{F9ACF264-751E-6B4B-B332-A47E5BABEA23}" destId="{C8BA0FB2-38D8-4745-805C-29470385DEC9}" srcOrd="21" destOrd="0" presId="urn:microsoft.com/office/officeart/2005/8/layout/target3"/>
    <dgm:cxn modelId="{A6487F44-7F32-5248-985A-7F4E24409A2F}" type="presParOf" srcId="{F9ACF264-751E-6B4B-B332-A47E5BABEA23}" destId="{E6D3D8D1-F4AC-004D-A74F-4947CFE40441}" srcOrd="22" destOrd="0" presId="urn:microsoft.com/office/officeart/2005/8/layout/target3"/>
    <dgm:cxn modelId="{F9152C5E-B511-5C49-AA62-7CA316D42ECE}" type="presParOf" srcId="{F9ACF264-751E-6B4B-B332-A47E5BABEA23}" destId="{4E15E90D-D969-9C4D-9E3A-28738AF5173F}" srcOrd="23" destOrd="0" presId="urn:microsoft.com/office/officeart/2005/8/layout/target3"/>
    <dgm:cxn modelId="{EA28E0A7-8BB3-9F4D-B373-67DF7606FCE7}" type="presParOf" srcId="{F9ACF264-751E-6B4B-B332-A47E5BABEA23}" destId="{68DFB4ED-57EA-0A4A-8322-9EB84CC3DE15}" srcOrd="2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1EB45-825B-CB49-A4D0-259621E22042}">
      <dsp:nvSpPr>
        <dsp:cNvPr id="0" name=""/>
        <dsp:cNvSpPr/>
      </dsp:nvSpPr>
      <dsp:spPr>
        <a:xfrm>
          <a:off x="0" y="0"/>
          <a:ext cx="4525963" cy="4525963"/>
        </a:xfrm>
        <a:prstGeom prst="pie">
          <a:avLst>
            <a:gd name="adj1" fmla="val 5400000"/>
            <a:gd name="adj2" fmla="val 1620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8CD2FD5A-B5BF-F842-AEC5-C2D7D7AA688C}">
      <dsp:nvSpPr>
        <dsp:cNvPr id="0" name=""/>
        <dsp:cNvSpPr/>
      </dsp:nvSpPr>
      <dsp:spPr>
        <a:xfrm>
          <a:off x="2262981" y="0"/>
          <a:ext cx="5966618" cy="4525963"/>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Institution</a:t>
          </a:r>
        </a:p>
      </dsp:txBody>
      <dsp:txXfrm>
        <a:off x="2262981" y="0"/>
        <a:ext cx="2983309" cy="1357791"/>
      </dsp:txXfrm>
    </dsp:sp>
    <dsp:sp modelId="{8E6E3C63-4BC6-C546-8F34-9063CA32E551}">
      <dsp:nvSpPr>
        <dsp:cNvPr id="0" name=""/>
        <dsp:cNvSpPr/>
      </dsp:nvSpPr>
      <dsp:spPr>
        <a:xfrm>
          <a:off x="792044" y="1357791"/>
          <a:ext cx="2941873" cy="2941873"/>
        </a:xfrm>
        <a:prstGeom prst="pie">
          <a:avLst>
            <a:gd name="adj1" fmla="val 5400000"/>
            <a:gd name="adj2" fmla="val 1620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7EC00A9-F436-B349-AA3A-316869272A88}">
      <dsp:nvSpPr>
        <dsp:cNvPr id="0" name=""/>
        <dsp:cNvSpPr/>
      </dsp:nvSpPr>
      <dsp:spPr>
        <a:xfrm>
          <a:off x="2262981" y="1357791"/>
          <a:ext cx="5966618" cy="2941873"/>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College</a:t>
          </a:r>
        </a:p>
      </dsp:txBody>
      <dsp:txXfrm>
        <a:off x="2262981" y="1357791"/>
        <a:ext cx="2983309" cy="1357787"/>
      </dsp:txXfrm>
    </dsp:sp>
    <dsp:sp modelId="{8F7281ED-D478-E04D-A9B4-9A32DB9534C9}">
      <dsp:nvSpPr>
        <dsp:cNvPr id="0" name=""/>
        <dsp:cNvSpPr/>
      </dsp:nvSpPr>
      <dsp:spPr>
        <a:xfrm>
          <a:off x="1584087" y="2715579"/>
          <a:ext cx="1357787" cy="1357787"/>
        </a:xfrm>
        <a:prstGeom prst="pie">
          <a:avLst>
            <a:gd name="adj1" fmla="val 5400000"/>
            <a:gd name="adj2" fmla="val 1620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3DE7DB0-0FDD-014B-B2AE-426D20AEDB78}">
      <dsp:nvSpPr>
        <dsp:cNvPr id="0" name=""/>
        <dsp:cNvSpPr/>
      </dsp:nvSpPr>
      <dsp:spPr>
        <a:xfrm>
          <a:off x="2262981" y="2715579"/>
          <a:ext cx="5966618" cy="1357787"/>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Departments</a:t>
          </a:r>
        </a:p>
      </dsp:txBody>
      <dsp:txXfrm>
        <a:off x="2262981" y="2715579"/>
        <a:ext cx="2983309" cy="1357787"/>
      </dsp:txXfrm>
    </dsp:sp>
    <dsp:sp modelId="{90380308-D053-7D4F-94D2-DC240FBE5936}">
      <dsp:nvSpPr>
        <dsp:cNvPr id="0" name=""/>
        <dsp:cNvSpPr/>
      </dsp:nvSpPr>
      <dsp:spPr>
        <a:xfrm>
          <a:off x="5246290" y="0"/>
          <a:ext cx="2983309" cy="1357791"/>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Trustees</a:t>
          </a:r>
        </a:p>
        <a:p>
          <a:pPr marL="114300" lvl="1" indent="-114300" algn="l" defTabSz="533400">
            <a:lnSpc>
              <a:spcPct val="90000"/>
            </a:lnSpc>
            <a:spcBef>
              <a:spcPct val="0"/>
            </a:spcBef>
            <a:spcAft>
              <a:spcPct val="15000"/>
            </a:spcAft>
            <a:buChar char="•"/>
          </a:pPr>
          <a:r>
            <a:rPr lang="en-US" sz="1200" kern="1200" dirty="0"/>
            <a:t>President</a:t>
          </a:r>
        </a:p>
        <a:p>
          <a:pPr marL="114300" lvl="1" indent="-114300" algn="l" defTabSz="533400">
            <a:lnSpc>
              <a:spcPct val="90000"/>
            </a:lnSpc>
            <a:spcBef>
              <a:spcPct val="0"/>
            </a:spcBef>
            <a:spcAft>
              <a:spcPct val="15000"/>
            </a:spcAft>
            <a:buChar char="•"/>
          </a:pPr>
          <a:r>
            <a:rPr lang="en-US" sz="1200" kern="1200" dirty="0"/>
            <a:t>Provost</a:t>
          </a:r>
        </a:p>
        <a:p>
          <a:pPr marL="114300" lvl="1" indent="-114300" algn="l" defTabSz="533400">
            <a:lnSpc>
              <a:spcPct val="90000"/>
            </a:lnSpc>
            <a:spcBef>
              <a:spcPct val="0"/>
            </a:spcBef>
            <a:spcAft>
              <a:spcPct val="15000"/>
            </a:spcAft>
            <a:buChar char="•"/>
          </a:pPr>
          <a:r>
            <a:rPr lang="en-US" sz="1200" kern="1200" dirty="0"/>
            <a:t>Faculty Senate</a:t>
          </a:r>
        </a:p>
        <a:p>
          <a:pPr marL="114300" lvl="1" indent="-114300" algn="l" defTabSz="533400">
            <a:lnSpc>
              <a:spcPct val="90000"/>
            </a:lnSpc>
            <a:spcBef>
              <a:spcPct val="0"/>
            </a:spcBef>
            <a:spcAft>
              <a:spcPct val="15000"/>
            </a:spcAft>
            <a:buChar char="•"/>
          </a:pPr>
          <a:r>
            <a:rPr lang="en-US" sz="1200" kern="1200" dirty="0"/>
            <a:t>University Promotion and Tenure Committee</a:t>
          </a:r>
        </a:p>
        <a:p>
          <a:pPr marL="114300" lvl="1" indent="-114300" algn="l" defTabSz="533400">
            <a:lnSpc>
              <a:spcPct val="90000"/>
            </a:lnSpc>
            <a:spcBef>
              <a:spcPct val="0"/>
            </a:spcBef>
            <a:spcAft>
              <a:spcPct val="15000"/>
            </a:spcAft>
            <a:buChar char="•"/>
          </a:pPr>
          <a:r>
            <a:rPr lang="en-US" sz="1200" kern="1200" dirty="0"/>
            <a:t>Faculty Union</a:t>
          </a:r>
        </a:p>
      </dsp:txBody>
      <dsp:txXfrm>
        <a:off x="5246290" y="0"/>
        <a:ext cx="2983309" cy="1357791"/>
      </dsp:txXfrm>
    </dsp:sp>
    <dsp:sp modelId="{75F6C854-01EA-7340-AD07-74514CBC920B}">
      <dsp:nvSpPr>
        <dsp:cNvPr id="0" name=""/>
        <dsp:cNvSpPr/>
      </dsp:nvSpPr>
      <dsp:spPr>
        <a:xfrm>
          <a:off x="5246290" y="1357791"/>
          <a:ext cx="2983309" cy="1357787"/>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Deans</a:t>
          </a:r>
        </a:p>
        <a:p>
          <a:pPr marL="114300" lvl="1" indent="-114300" algn="l" defTabSz="533400">
            <a:lnSpc>
              <a:spcPct val="90000"/>
            </a:lnSpc>
            <a:spcBef>
              <a:spcPct val="0"/>
            </a:spcBef>
            <a:spcAft>
              <a:spcPct val="15000"/>
            </a:spcAft>
            <a:buChar char="•"/>
          </a:pPr>
          <a:r>
            <a:rPr lang="en-US" sz="1200" kern="1200" dirty="0"/>
            <a:t>College Promotion and Tenure Committee</a:t>
          </a:r>
        </a:p>
      </dsp:txBody>
      <dsp:txXfrm>
        <a:off x="5246290" y="1357791"/>
        <a:ext cx="2983309" cy="1357787"/>
      </dsp:txXfrm>
    </dsp:sp>
    <dsp:sp modelId="{E10DB19C-D77E-3C42-855A-75518451E7C9}">
      <dsp:nvSpPr>
        <dsp:cNvPr id="0" name=""/>
        <dsp:cNvSpPr/>
      </dsp:nvSpPr>
      <dsp:spPr>
        <a:xfrm>
          <a:off x="5246290" y="2715579"/>
          <a:ext cx="2983309" cy="1357787"/>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Faculty</a:t>
          </a:r>
        </a:p>
        <a:p>
          <a:pPr marL="114300" lvl="1" indent="-114300" algn="l" defTabSz="533400">
            <a:lnSpc>
              <a:spcPct val="90000"/>
            </a:lnSpc>
            <a:spcBef>
              <a:spcPct val="0"/>
            </a:spcBef>
            <a:spcAft>
              <a:spcPct val="15000"/>
            </a:spcAft>
            <a:buChar char="•"/>
          </a:pPr>
          <a:r>
            <a:rPr lang="en-US" sz="1200" kern="1200" dirty="0"/>
            <a:t>Students</a:t>
          </a:r>
        </a:p>
        <a:p>
          <a:pPr marL="114300" lvl="1" indent="-114300" algn="l" defTabSz="533400">
            <a:lnSpc>
              <a:spcPct val="90000"/>
            </a:lnSpc>
            <a:spcBef>
              <a:spcPct val="0"/>
            </a:spcBef>
            <a:spcAft>
              <a:spcPct val="15000"/>
            </a:spcAft>
            <a:buChar char="•"/>
          </a:pPr>
          <a:r>
            <a:rPr lang="en-US" sz="1200" kern="1200" dirty="0"/>
            <a:t>Department Chairs</a:t>
          </a:r>
        </a:p>
        <a:p>
          <a:pPr marL="114300" lvl="1" indent="-114300" algn="l" defTabSz="533400">
            <a:lnSpc>
              <a:spcPct val="90000"/>
            </a:lnSpc>
            <a:spcBef>
              <a:spcPct val="0"/>
            </a:spcBef>
            <a:spcAft>
              <a:spcPct val="15000"/>
            </a:spcAft>
            <a:buChar char="•"/>
          </a:pPr>
          <a:r>
            <a:rPr lang="en-US" sz="1200" kern="1200" dirty="0"/>
            <a:t>Department Staff and Administrators</a:t>
          </a:r>
        </a:p>
        <a:p>
          <a:pPr marL="114300" lvl="1" indent="-114300" algn="l" defTabSz="533400">
            <a:lnSpc>
              <a:spcPct val="90000"/>
            </a:lnSpc>
            <a:spcBef>
              <a:spcPct val="0"/>
            </a:spcBef>
            <a:spcAft>
              <a:spcPct val="15000"/>
            </a:spcAft>
            <a:buChar char="•"/>
          </a:pPr>
          <a:r>
            <a:rPr lang="en-US" sz="1200" kern="1200" dirty="0"/>
            <a:t>Department Promotion and Tenure Committee</a:t>
          </a:r>
        </a:p>
      </dsp:txBody>
      <dsp:txXfrm>
        <a:off x="5246290" y="2715579"/>
        <a:ext cx="2983309" cy="1357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87ED5-B8AB-CD43-8C76-B7939702C4F7}">
      <dsp:nvSpPr>
        <dsp:cNvPr id="0" name=""/>
        <dsp:cNvSpPr/>
      </dsp:nvSpPr>
      <dsp:spPr>
        <a:xfrm>
          <a:off x="0" y="0"/>
          <a:ext cx="4525963" cy="4525963"/>
        </a:xfrm>
        <a:prstGeom prst="pie">
          <a:avLst>
            <a:gd name="adj1" fmla="val 5400000"/>
            <a:gd name="adj2" fmla="val 1620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D39FEFC-082A-C840-B7B8-8A4C159D1167}">
      <dsp:nvSpPr>
        <dsp:cNvPr id="0" name=""/>
        <dsp:cNvSpPr/>
      </dsp:nvSpPr>
      <dsp:spPr>
        <a:xfrm>
          <a:off x="2262981" y="0"/>
          <a:ext cx="5966618" cy="4525963"/>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Super Systems</a:t>
          </a:r>
        </a:p>
      </dsp:txBody>
      <dsp:txXfrm>
        <a:off x="2262981" y="0"/>
        <a:ext cx="2983309" cy="724154"/>
      </dsp:txXfrm>
    </dsp:sp>
    <dsp:sp modelId="{C3FF01AA-1192-9445-8E54-18C4BCA48A94}">
      <dsp:nvSpPr>
        <dsp:cNvPr id="0" name=""/>
        <dsp:cNvSpPr/>
      </dsp:nvSpPr>
      <dsp:spPr>
        <a:xfrm>
          <a:off x="475226" y="724154"/>
          <a:ext cx="3575510" cy="3575510"/>
        </a:xfrm>
        <a:prstGeom prst="pie">
          <a:avLst>
            <a:gd name="adj1" fmla="val 5400000"/>
            <a:gd name="adj2" fmla="val 1620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C394B31-11DD-2844-846E-31E2C072C210}">
      <dsp:nvSpPr>
        <dsp:cNvPr id="0" name=""/>
        <dsp:cNvSpPr/>
      </dsp:nvSpPr>
      <dsp:spPr>
        <a:xfrm>
          <a:off x="2262981" y="724154"/>
          <a:ext cx="5966618" cy="357551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State Systems</a:t>
          </a:r>
        </a:p>
      </dsp:txBody>
      <dsp:txXfrm>
        <a:off x="2262981" y="724154"/>
        <a:ext cx="2983309" cy="724154"/>
      </dsp:txXfrm>
    </dsp:sp>
    <dsp:sp modelId="{1068108C-BDF7-9341-8486-58B3903DFE13}">
      <dsp:nvSpPr>
        <dsp:cNvPr id="0" name=""/>
        <dsp:cNvSpPr/>
      </dsp:nvSpPr>
      <dsp:spPr>
        <a:xfrm>
          <a:off x="950452" y="1448308"/>
          <a:ext cx="2625058" cy="2625058"/>
        </a:xfrm>
        <a:prstGeom prst="pie">
          <a:avLst>
            <a:gd name="adj1" fmla="val 5400000"/>
            <a:gd name="adj2" fmla="val 1620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4B3E2C26-E650-BD46-BB98-97E7BCC02B6B}">
      <dsp:nvSpPr>
        <dsp:cNvPr id="0" name=""/>
        <dsp:cNvSpPr/>
      </dsp:nvSpPr>
      <dsp:spPr>
        <a:xfrm>
          <a:off x="2262981" y="1448308"/>
          <a:ext cx="5966618" cy="2625058"/>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Institution</a:t>
          </a:r>
        </a:p>
      </dsp:txBody>
      <dsp:txXfrm>
        <a:off x="2262981" y="1448308"/>
        <a:ext cx="2983309" cy="724154"/>
      </dsp:txXfrm>
    </dsp:sp>
    <dsp:sp modelId="{958DE424-4B5C-B146-A81C-453E4B136A7F}">
      <dsp:nvSpPr>
        <dsp:cNvPr id="0" name=""/>
        <dsp:cNvSpPr/>
      </dsp:nvSpPr>
      <dsp:spPr>
        <a:xfrm>
          <a:off x="1425678" y="2172462"/>
          <a:ext cx="1674606" cy="1674606"/>
        </a:xfrm>
        <a:prstGeom prst="pie">
          <a:avLst>
            <a:gd name="adj1" fmla="val 5400000"/>
            <a:gd name="adj2" fmla="val 1620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B4339937-615A-1140-BD23-3F47F376DB5A}">
      <dsp:nvSpPr>
        <dsp:cNvPr id="0" name=""/>
        <dsp:cNvSpPr/>
      </dsp:nvSpPr>
      <dsp:spPr>
        <a:xfrm>
          <a:off x="2262981" y="2172462"/>
          <a:ext cx="5966618" cy="1674606"/>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College</a:t>
          </a:r>
        </a:p>
      </dsp:txBody>
      <dsp:txXfrm>
        <a:off x="2262981" y="2172462"/>
        <a:ext cx="2983309" cy="724154"/>
      </dsp:txXfrm>
    </dsp:sp>
    <dsp:sp modelId="{A127A752-55A4-7B41-B245-39073D3A2C38}">
      <dsp:nvSpPr>
        <dsp:cNvPr id="0" name=""/>
        <dsp:cNvSpPr/>
      </dsp:nvSpPr>
      <dsp:spPr>
        <a:xfrm>
          <a:off x="1900904" y="2896616"/>
          <a:ext cx="724154" cy="724154"/>
        </a:xfrm>
        <a:prstGeom prst="pie">
          <a:avLst>
            <a:gd name="adj1" fmla="val 5400000"/>
            <a:gd name="adj2" fmla="val 16200000"/>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BBF3B26-A7E6-6E43-9C5A-0F1C5C5FC03A}">
      <dsp:nvSpPr>
        <dsp:cNvPr id="0" name=""/>
        <dsp:cNvSpPr/>
      </dsp:nvSpPr>
      <dsp:spPr>
        <a:xfrm>
          <a:off x="2262981" y="2896616"/>
          <a:ext cx="5966618" cy="72415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Departments</a:t>
          </a:r>
        </a:p>
      </dsp:txBody>
      <dsp:txXfrm>
        <a:off x="2262981" y="2896616"/>
        <a:ext cx="2983309" cy="724154"/>
      </dsp:txXfrm>
    </dsp:sp>
    <dsp:sp modelId="{B11BAE60-D794-3247-86EE-9A3ABFAA6915}">
      <dsp:nvSpPr>
        <dsp:cNvPr id="0" name=""/>
        <dsp:cNvSpPr/>
      </dsp:nvSpPr>
      <dsp:spPr>
        <a:xfrm>
          <a:off x="5246290" y="0"/>
          <a:ext cx="2983309" cy="724154"/>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a:t>Associations (e.g., APLU)</a:t>
          </a:r>
        </a:p>
        <a:p>
          <a:pPr marL="57150" lvl="1" indent="-57150" algn="l" defTabSz="488950">
            <a:lnSpc>
              <a:spcPct val="90000"/>
            </a:lnSpc>
            <a:spcBef>
              <a:spcPct val="0"/>
            </a:spcBef>
            <a:spcAft>
              <a:spcPct val="15000"/>
            </a:spcAft>
            <a:buChar char="•"/>
          </a:pPr>
          <a:r>
            <a:rPr lang="en-US" sz="1100" kern="1200" dirty="0"/>
            <a:t>Disciplinary society (e.g., NSBE, AWIS, ABET)</a:t>
          </a:r>
        </a:p>
        <a:p>
          <a:pPr marL="57150" lvl="1" indent="-57150" algn="l" defTabSz="488950">
            <a:lnSpc>
              <a:spcPct val="90000"/>
            </a:lnSpc>
            <a:spcBef>
              <a:spcPct val="0"/>
            </a:spcBef>
            <a:spcAft>
              <a:spcPct val="15000"/>
            </a:spcAft>
            <a:buChar char="•"/>
          </a:pPr>
          <a:r>
            <a:rPr lang="en-US" sz="1100" kern="1200" dirty="0"/>
            <a:t>Consortia (e.g., Big 10 Academic Alliance)</a:t>
          </a:r>
        </a:p>
      </dsp:txBody>
      <dsp:txXfrm>
        <a:off x="5246290" y="0"/>
        <a:ext cx="2983309" cy="724154"/>
      </dsp:txXfrm>
    </dsp:sp>
    <dsp:sp modelId="{DCC1C07D-3F7B-EC4F-9407-689A6241EA81}">
      <dsp:nvSpPr>
        <dsp:cNvPr id="0" name=""/>
        <dsp:cNvSpPr/>
      </dsp:nvSpPr>
      <dsp:spPr>
        <a:xfrm>
          <a:off x="5246290" y="724154"/>
          <a:ext cx="2983309" cy="724154"/>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a:t>System head (e.g. University of California Office of the President)</a:t>
          </a:r>
        </a:p>
        <a:p>
          <a:pPr marL="57150" lvl="1" indent="-57150" algn="l" defTabSz="488950">
            <a:lnSpc>
              <a:spcPct val="90000"/>
            </a:lnSpc>
            <a:spcBef>
              <a:spcPct val="0"/>
            </a:spcBef>
            <a:spcAft>
              <a:spcPct val="15000"/>
            </a:spcAft>
            <a:buChar char="•"/>
          </a:pPr>
          <a:r>
            <a:rPr lang="en-US" sz="1100" kern="1200" dirty="0"/>
            <a:t>Governing board (e.g. University of Maryland System)</a:t>
          </a:r>
        </a:p>
      </dsp:txBody>
      <dsp:txXfrm>
        <a:off x="5246290" y="724154"/>
        <a:ext cx="2983309" cy="724154"/>
      </dsp:txXfrm>
    </dsp:sp>
    <dsp:sp modelId="{20642E99-C405-6149-BC33-3176CDE011A0}">
      <dsp:nvSpPr>
        <dsp:cNvPr id="0" name=""/>
        <dsp:cNvSpPr/>
      </dsp:nvSpPr>
      <dsp:spPr>
        <a:xfrm>
          <a:off x="5246290" y="1448308"/>
          <a:ext cx="2983309" cy="724154"/>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a:t>President</a:t>
          </a:r>
        </a:p>
        <a:p>
          <a:pPr marL="57150" lvl="1" indent="-57150" algn="l" defTabSz="488950">
            <a:lnSpc>
              <a:spcPct val="90000"/>
            </a:lnSpc>
            <a:spcBef>
              <a:spcPct val="0"/>
            </a:spcBef>
            <a:spcAft>
              <a:spcPct val="15000"/>
            </a:spcAft>
            <a:buChar char="•"/>
          </a:pPr>
          <a:r>
            <a:rPr lang="en-US" sz="1100" kern="1200" dirty="0"/>
            <a:t>Provost</a:t>
          </a:r>
        </a:p>
        <a:p>
          <a:pPr marL="57150" lvl="1" indent="-57150" algn="l" defTabSz="488950">
            <a:lnSpc>
              <a:spcPct val="90000"/>
            </a:lnSpc>
            <a:spcBef>
              <a:spcPct val="0"/>
            </a:spcBef>
            <a:spcAft>
              <a:spcPct val="15000"/>
            </a:spcAft>
            <a:buChar char="•"/>
          </a:pPr>
          <a:r>
            <a:rPr lang="en-US" sz="1100" kern="1200" dirty="0"/>
            <a:t>Faculty Senate</a:t>
          </a:r>
        </a:p>
      </dsp:txBody>
      <dsp:txXfrm>
        <a:off x="5246290" y="1448308"/>
        <a:ext cx="2983309" cy="724154"/>
      </dsp:txXfrm>
    </dsp:sp>
    <dsp:sp modelId="{E6D3D8D1-F4AC-004D-A74F-4947CFE40441}">
      <dsp:nvSpPr>
        <dsp:cNvPr id="0" name=""/>
        <dsp:cNvSpPr/>
      </dsp:nvSpPr>
      <dsp:spPr>
        <a:xfrm>
          <a:off x="5246290" y="2172462"/>
          <a:ext cx="2983309" cy="724154"/>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a:t>Deans</a:t>
          </a:r>
        </a:p>
        <a:p>
          <a:pPr marL="57150" lvl="1" indent="-57150" algn="l" defTabSz="488950">
            <a:lnSpc>
              <a:spcPct val="90000"/>
            </a:lnSpc>
            <a:spcBef>
              <a:spcPct val="0"/>
            </a:spcBef>
            <a:spcAft>
              <a:spcPct val="15000"/>
            </a:spcAft>
            <a:buChar char="•"/>
          </a:pPr>
          <a:r>
            <a:rPr lang="en-US" sz="1100" kern="1200" dirty="0"/>
            <a:t>College APT Committee</a:t>
          </a:r>
        </a:p>
      </dsp:txBody>
      <dsp:txXfrm>
        <a:off x="5246290" y="2172462"/>
        <a:ext cx="2983309" cy="724154"/>
      </dsp:txXfrm>
    </dsp:sp>
    <dsp:sp modelId="{68DFB4ED-57EA-0A4A-8322-9EB84CC3DE15}">
      <dsp:nvSpPr>
        <dsp:cNvPr id="0" name=""/>
        <dsp:cNvSpPr/>
      </dsp:nvSpPr>
      <dsp:spPr>
        <a:xfrm>
          <a:off x="5246290" y="2896616"/>
          <a:ext cx="2983309" cy="724154"/>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US" sz="1100" kern="1200" dirty="0"/>
            <a:t>Faculty</a:t>
          </a:r>
        </a:p>
        <a:p>
          <a:pPr marL="57150" lvl="1" indent="-57150" algn="l" defTabSz="488950">
            <a:lnSpc>
              <a:spcPct val="90000"/>
            </a:lnSpc>
            <a:spcBef>
              <a:spcPct val="0"/>
            </a:spcBef>
            <a:spcAft>
              <a:spcPct val="15000"/>
            </a:spcAft>
            <a:buChar char="•"/>
          </a:pPr>
          <a:r>
            <a:rPr lang="en-US" sz="1100" kern="1200" dirty="0"/>
            <a:t>Department Chairs</a:t>
          </a:r>
        </a:p>
      </dsp:txBody>
      <dsp:txXfrm>
        <a:off x="5246290" y="2896616"/>
        <a:ext cx="2983309" cy="724154"/>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62" tIns="46581" rIns="93162" bIns="46581" rtlCol="0"/>
          <a:lstStyle>
            <a:lvl1pPr algn="r">
              <a:defRPr sz="1200"/>
            </a:lvl1pPr>
          </a:lstStyle>
          <a:p>
            <a:fld id="{FFC29E7C-3351-DB40-8BCC-DEE1C28045F6}" type="datetimeFigureOut">
              <a:rPr lang="en-US" smtClean="0"/>
              <a:t>2/4/2019</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2" tIns="46581" rIns="93162" bIns="465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2" tIns="46581" rIns="93162" bIns="46581" rtlCol="0" anchor="b"/>
          <a:lstStyle>
            <a:lvl1pPr algn="r">
              <a:defRPr sz="1200"/>
            </a:lvl1pPr>
          </a:lstStyle>
          <a:p>
            <a:fld id="{C1C76554-BB0C-3D4D-9CC7-B4BD79F5755A}" type="slidenum">
              <a:rPr lang="en-US" smtClean="0"/>
              <a:t>‹#›</a:t>
            </a:fld>
            <a:endParaRPr lang="en-US" dirty="0"/>
          </a:p>
        </p:txBody>
      </p:sp>
    </p:spTree>
    <p:extLst>
      <p:ext uri="{BB962C8B-B14F-4D97-AF65-F5344CB8AC3E}">
        <p14:creationId xmlns:p14="http://schemas.microsoft.com/office/powerpoint/2010/main" val="8512496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2" tIns="46581" rIns="93162" bIns="46581" rtlCol="0"/>
          <a:lstStyle>
            <a:lvl1pPr algn="r">
              <a:defRPr sz="1200"/>
            </a:lvl1pPr>
          </a:lstStyle>
          <a:p>
            <a:fld id="{79F41580-C7EF-284A-835E-7C7B93AFF066}" type="datetimeFigureOut">
              <a:rPr lang="en-US" smtClean="0"/>
              <a:t>2/4/2019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2" tIns="46581" rIns="93162" bIns="46581"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2" tIns="46581" rIns="93162"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3162" tIns="46581" rIns="93162"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2" tIns="46581" rIns="93162" bIns="46581" rtlCol="0" anchor="b"/>
          <a:lstStyle>
            <a:lvl1pPr algn="r">
              <a:defRPr sz="1200"/>
            </a:lvl1pPr>
          </a:lstStyle>
          <a:p>
            <a:fld id="{4184D40A-6B5F-6C44-B518-CB51B016E289}" type="slidenum">
              <a:rPr lang="en-US" smtClean="0"/>
              <a:t>‹#›</a:t>
            </a:fld>
            <a:endParaRPr lang="en-US" dirty="0"/>
          </a:p>
        </p:txBody>
      </p:sp>
    </p:spTree>
    <p:extLst>
      <p:ext uri="{BB962C8B-B14F-4D97-AF65-F5344CB8AC3E}">
        <p14:creationId xmlns:p14="http://schemas.microsoft.com/office/powerpoint/2010/main" val="235395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 stakeholders will have a different level of influence on the model</a:t>
            </a:r>
            <a:r>
              <a:rPr lang="en-US" baseline="0" dirty="0"/>
              <a:t> – will be able to address different components of the model in different ways . . . </a:t>
            </a:r>
          </a:p>
          <a:p>
            <a:endParaRPr lang="en-US" baseline="0" dirty="0"/>
          </a:p>
          <a:p>
            <a:r>
              <a:rPr lang="en-US" baseline="0" dirty="0"/>
              <a:t>There could be an excel worksheet for each box of the model and what can be done to influence it at each level.  For example – what can be done at the super system, system, institution, college, and departmental level to influence hiring. </a:t>
            </a:r>
          </a:p>
        </p:txBody>
      </p:sp>
      <p:sp>
        <p:nvSpPr>
          <p:cNvPr id="4" name="Slide Number Placeholder 3"/>
          <p:cNvSpPr>
            <a:spLocks noGrp="1"/>
          </p:cNvSpPr>
          <p:nvPr>
            <p:ph type="sldNum" sz="quarter" idx="10"/>
          </p:nvPr>
        </p:nvSpPr>
        <p:spPr/>
        <p:txBody>
          <a:bodyPr/>
          <a:lstStyle/>
          <a:p>
            <a:fld id="{4184D40A-6B5F-6C44-B518-CB51B016E289}" type="slidenum">
              <a:rPr lang="en-US" smtClean="0"/>
              <a:t>12</a:t>
            </a:fld>
            <a:endParaRPr lang="en-US" dirty="0"/>
          </a:p>
        </p:txBody>
      </p:sp>
    </p:spTree>
    <p:extLst>
      <p:ext uri="{BB962C8B-B14F-4D97-AF65-F5344CB8AC3E}">
        <p14:creationId xmlns:p14="http://schemas.microsoft.com/office/powerpoint/2010/main" val="1647884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p>
        </p:txBody>
      </p:sp>
      <p:sp>
        <p:nvSpPr>
          <p:cNvPr id="4" name="Slide Number Placeholder 3"/>
          <p:cNvSpPr>
            <a:spLocks noGrp="1"/>
          </p:cNvSpPr>
          <p:nvPr>
            <p:ph type="sldNum" sz="quarter" idx="10"/>
          </p:nvPr>
        </p:nvSpPr>
        <p:spPr/>
        <p:txBody>
          <a:bodyPr/>
          <a:lstStyle/>
          <a:p>
            <a:fld id="{4184D40A-6B5F-6C44-B518-CB51B016E289}" type="slidenum">
              <a:rPr lang="en-US" smtClean="0"/>
              <a:t>28</a:t>
            </a:fld>
            <a:endParaRPr lang="en-US" dirty="0"/>
          </a:p>
        </p:txBody>
      </p:sp>
    </p:spTree>
    <p:extLst>
      <p:ext uri="{BB962C8B-B14F-4D97-AF65-F5344CB8AC3E}">
        <p14:creationId xmlns:p14="http://schemas.microsoft.com/office/powerpoint/2010/main" val="1647884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E16909-54ED-E745-81F4-686EE0008B99}"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161983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4FE320-5597-0E46-A71B-08C0AE4FF75D}"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4128846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DEA6DE-E676-DD4D-ADA8-D18417B19849}"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420715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E3782A-7D72-384A-8978-83FDD7A40266}"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14520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0D00C2-5A29-8D40-86D3-219F8635A19C}"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340811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664337-F12E-5640-8E08-31F5C3869A0E}" type="datetime1">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221417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EAEDA2-43AC-A34E-8546-4C823AB7FB61}" type="datetime1">
              <a:rPr lang="en-US" smtClean="0"/>
              <a:t>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1592125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F92229-901F-AA4D-B1D0-7679861BE796}" type="datetime1">
              <a:rPr lang="en-US" smtClean="0"/>
              <a:t>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208194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CA6EB-7CE8-D446-9FAD-8DC943D6BE66}" type="datetime1">
              <a:rPr lang="en-US" smtClean="0"/>
              <a:t>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248919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2D297F-CFAB-6F4E-A20E-56E6124836C5}" type="datetime1">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2063990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C7E8FA-BF21-AE43-A7DD-B1066EF28C55}" type="datetime1">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6580D6-9768-A44C-89BA-D224F50263C4}" type="slidenum">
              <a:rPr lang="en-US" smtClean="0"/>
              <a:t>‹#›</a:t>
            </a:fld>
            <a:endParaRPr lang="en-US" dirty="0"/>
          </a:p>
        </p:txBody>
      </p:sp>
    </p:spTree>
    <p:extLst>
      <p:ext uri="{BB962C8B-B14F-4D97-AF65-F5344CB8AC3E}">
        <p14:creationId xmlns:p14="http://schemas.microsoft.com/office/powerpoint/2010/main" val="3340893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03436-3C69-B94D-9B4D-27B4D8D40BAE}" type="datetime1">
              <a:rPr lang="en-US" smtClean="0"/>
              <a:t>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580D6-9768-A44C-89BA-D224F50263C4}" type="slidenum">
              <a:rPr lang="en-US" smtClean="0"/>
              <a:t>‹#›</a:t>
            </a:fld>
            <a:endParaRPr lang="en-US" dirty="0"/>
          </a:p>
        </p:txBody>
      </p:sp>
    </p:spTree>
    <p:extLst>
      <p:ext uri="{BB962C8B-B14F-4D97-AF65-F5344CB8AC3E}">
        <p14:creationId xmlns:p14="http://schemas.microsoft.com/office/powerpoint/2010/main" val="4174248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kgriff29@umd.edu" TargetMode="External"/><Relationship Id="rId2" Type="http://schemas.openxmlformats.org/officeDocument/2006/relationships/hyperlink" Target="mailto:amabe@aplu.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Guiding Institutional Efforts to Promote STEM Faculty Diversity</a:t>
            </a:r>
          </a:p>
        </p:txBody>
      </p:sp>
      <p:sp>
        <p:nvSpPr>
          <p:cNvPr id="3" name="Subtitle 2"/>
          <p:cNvSpPr>
            <a:spLocks noGrp="1"/>
          </p:cNvSpPr>
          <p:nvPr>
            <p:ph type="subTitle" idx="1"/>
          </p:nvPr>
        </p:nvSpPr>
        <p:spPr/>
        <p:txBody>
          <a:bodyPr>
            <a:normAutofit fontScale="77500" lnSpcReduction="20000"/>
          </a:bodyPr>
          <a:lstStyle/>
          <a:p>
            <a:r>
              <a:rPr lang="en-US" dirty="0"/>
              <a:t>A Conceptual Model and Self Assessment Tool</a:t>
            </a:r>
          </a:p>
          <a:p>
            <a:endParaRPr lang="en-US" dirty="0"/>
          </a:p>
          <a:p>
            <a:r>
              <a:rPr lang="en-US" dirty="0"/>
              <a:t>K. Griffin &amp; A. Mabe</a:t>
            </a:r>
          </a:p>
          <a:p>
            <a:r>
              <a:rPr lang="en-US" dirty="0"/>
              <a:t>APLU INCLUDES</a:t>
            </a:r>
          </a:p>
        </p:txBody>
      </p:sp>
      <p:sp>
        <p:nvSpPr>
          <p:cNvPr id="4" name="Slide Number Placeholder 3"/>
          <p:cNvSpPr>
            <a:spLocks noGrp="1"/>
          </p:cNvSpPr>
          <p:nvPr>
            <p:ph type="sldNum" sz="quarter" idx="12"/>
          </p:nvPr>
        </p:nvSpPr>
        <p:spPr/>
        <p:txBody>
          <a:bodyPr/>
          <a:lstStyle/>
          <a:p>
            <a:fld id="{5C6580D6-9768-A44C-89BA-D224F50263C4}" type="slidenum">
              <a:rPr lang="en-US" smtClean="0"/>
              <a:t>1</a:t>
            </a:fld>
            <a:endParaRPr lang="en-US" dirty="0"/>
          </a:p>
        </p:txBody>
      </p:sp>
    </p:spTree>
    <p:extLst>
      <p:ext uri="{BB962C8B-B14F-4D97-AF65-F5344CB8AC3E}">
        <p14:creationId xmlns:p14="http://schemas.microsoft.com/office/powerpoint/2010/main" val="264424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9779" y="176620"/>
            <a:ext cx="6751824" cy="257276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solidFill>
                  <a:srgbClr val="000000"/>
                </a:solidFill>
              </a:rPr>
              <a:t>RETENTION</a:t>
            </a:r>
          </a:p>
          <a:p>
            <a:pPr algn="ctr"/>
            <a:r>
              <a:rPr lang="en-US" sz="1400" dirty="0">
                <a:solidFill>
                  <a:srgbClr val="000000"/>
                </a:solidFill>
              </a:rPr>
              <a:t>(keeping faculty)</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3" name="Rectangle 2"/>
          <p:cNvSpPr/>
          <p:nvPr/>
        </p:nvSpPr>
        <p:spPr>
          <a:xfrm>
            <a:off x="1736682" y="634184"/>
            <a:ext cx="1726070" cy="18377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a:t>PROFESSIONAL DEVELOPMENT</a:t>
            </a:r>
          </a:p>
          <a:p>
            <a:pPr algn="ctr"/>
            <a:r>
              <a:rPr lang="en-US" sz="1200" dirty="0"/>
              <a:t>(building skill and professional development in teaching, service, and research)</a:t>
            </a:r>
          </a:p>
        </p:txBody>
      </p:sp>
      <p:sp>
        <p:nvSpPr>
          <p:cNvPr id="4" name="Rectangle 3"/>
          <p:cNvSpPr/>
          <p:nvPr/>
        </p:nvSpPr>
        <p:spPr>
          <a:xfrm>
            <a:off x="5644612" y="634184"/>
            <a:ext cx="1807601" cy="18377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a:t>SATISFACTION AND SUPPORT</a:t>
            </a:r>
          </a:p>
          <a:p>
            <a:pPr algn="ctr"/>
            <a:r>
              <a:rPr lang="en-US" sz="1200" dirty="0"/>
              <a:t>(addressing sense of belonging and community, work-life balance, and satisfaction)</a:t>
            </a:r>
          </a:p>
        </p:txBody>
      </p:sp>
      <p:sp>
        <p:nvSpPr>
          <p:cNvPr id="5" name="Rectangle 4"/>
          <p:cNvSpPr/>
          <p:nvPr/>
        </p:nvSpPr>
        <p:spPr>
          <a:xfrm>
            <a:off x="3718082" y="634600"/>
            <a:ext cx="1726070" cy="18377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a:t>ADVANCEMENT</a:t>
            </a:r>
          </a:p>
          <a:p>
            <a:pPr algn="ctr"/>
            <a:r>
              <a:rPr lang="en-US" sz="1200" dirty="0"/>
              <a:t>(promoting successful navigation of tenure and promotion policies and processes)</a:t>
            </a:r>
          </a:p>
        </p:txBody>
      </p:sp>
      <p:sp>
        <p:nvSpPr>
          <p:cNvPr id="7" name="Content Placeholder 6"/>
          <p:cNvSpPr>
            <a:spLocks noGrp="1"/>
          </p:cNvSpPr>
          <p:nvPr>
            <p:ph idx="1"/>
          </p:nvPr>
        </p:nvSpPr>
        <p:spPr>
          <a:xfrm>
            <a:off x="457200" y="2921000"/>
            <a:ext cx="8229600" cy="3776663"/>
          </a:xfrm>
        </p:spPr>
        <p:txBody>
          <a:bodyPr>
            <a:normAutofit fontScale="47500" lnSpcReduction="20000"/>
          </a:bodyPr>
          <a:lstStyle/>
          <a:p>
            <a:r>
              <a:rPr lang="en-US" dirty="0"/>
              <a:t>Professional Development</a:t>
            </a:r>
          </a:p>
          <a:p>
            <a:pPr lvl="1"/>
            <a:r>
              <a:rPr lang="en-US" dirty="0"/>
              <a:t>Challenges with access to mentors and senior scholars as collaborators (Hess, Gault, &amp; Yi, 2013; Tuner &amp; Myers, 1999; Zambrana et al., 2015)</a:t>
            </a:r>
          </a:p>
          <a:p>
            <a:pPr lvl="1"/>
            <a:r>
              <a:rPr lang="en-US" dirty="0"/>
              <a:t>Women and faculty of color carry heavier teaching and service loads, potentially with a negative impact on productivity and advancement (Eagan &amp; Garvey, 2015; Griffin, 2012; Porter, 2007)</a:t>
            </a:r>
          </a:p>
          <a:p>
            <a:r>
              <a:rPr lang="en-US" dirty="0"/>
              <a:t> Advancement</a:t>
            </a:r>
          </a:p>
          <a:p>
            <a:pPr lvl="1"/>
            <a:r>
              <a:rPr lang="en-US" dirty="0"/>
              <a:t>Specific to challenges navigating the tenure and advancement process (Fox &amp; Colatrella, 2006; Tierney &amp; Bensimon, 1996) </a:t>
            </a:r>
          </a:p>
          <a:p>
            <a:pPr lvl="1"/>
            <a:r>
              <a:rPr lang="en-US" dirty="0"/>
              <a:t>Lack of clarity and consistency in policy (Fox &amp; Colatrella, 2006; O’Meara, 2011; Piercy et al., 2005)</a:t>
            </a:r>
          </a:p>
          <a:p>
            <a:pPr lvl="1"/>
            <a:r>
              <a:rPr lang="en-US" dirty="0"/>
              <a:t>Bias and challenges in consistent evaluation, with limited attention to service and teaching (Hess, Gault, &amp; Yi, 2013; O’Meara, 2011)</a:t>
            </a:r>
          </a:p>
          <a:p>
            <a:r>
              <a:rPr lang="en-US" dirty="0"/>
              <a:t>Satisfaction and Support</a:t>
            </a:r>
          </a:p>
          <a:p>
            <a:pPr lvl="1"/>
            <a:r>
              <a:rPr lang="en-US" dirty="0"/>
              <a:t>Satisfaction with work-life is connected to intentions to leave (Rosser, 2004)</a:t>
            </a:r>
          </a:p>
          <a:p>
            <a:pPr lvl="1"/>
            <a:r>
              <a:rPr lang="en-US" dirty="0"/>
              <a:t>Challenges with climate, stereotypes, bias, and discrimination can diminish sense of belonging and productivity (Blackwell, Snyder, &amp; Mavriplis,2009; Eagan &amp; Garvey, 2015; Griffin et al., 2011; Jayakumar et al., 2009; Stanley, 2006; Turner et al., 2008)</a:t>
            </a:r>
          </a:p>
          <a:p>
            <a:pPr lvl="1"/>
            <a:r>
              <a:rPr lang="en-US" dirty="0"/>
              <a:t>A lack of work-life balance and satisfaction with faculty life can push individuals from URG out of the academy and have negative implications for the tenure and promotion process (Perna, 2005)</a:t>
            </a:r>
          </a:p>
          <a:p>
            <a:pPr lvl="1"/>
            <a:endParaRPr lang="en-US" dirty="0"/>
          </a:p>
        </p:txBody>
      </p:sp>
      <p:sp>
        <p:nvSpPr>
          <p:cNvPr id="6" name="Slide Number Placeholder 5"/>
          <p:cNvSpPr>
            <a:spLocks noGrp="1"/>
          </p:cNvSpPr>
          <p:nvPr>
            <p:ph type="sldNum" sz="quarter" idx="12"/>
          </p:nvPr>
        </p:nvSpPr>
        <p:spPr/>
        <p:txBody>
          <a:bodyPr/>
          <a:lstStyle/>
          <a:p>
            <a:fld id="{5C6580D6-9768-A44C-89BA-D224F50263C4}" type="slidenum">
              <a:rPr lang="en-US" smtClean="0"/>
              <a:t>10</a:t>
            </a:fld>
            <a:endParaRPr lang="en-US" dirty="0"/>
          </a:p>
        </p:txBody>
      </p:sp>
    </p:spTree>
    <p:extLst>
      <p:ext uri="{BB962C8B-B14F-4D97-AF65-F5344CB8AC3E}">
        <p14:creationId xmlns:p14="http://schemas.microsoft.com/office/powerpoint/2010/main" val="2391844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151970" y="141122"/>
            <a:ext cx="8825134" cy="657847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a:p>
            <a:pPr algn="ctr"/>
            <a:r>
              <a:rPr lang="en-US" b="1" dirty="0"/>
              <a:t>INSTITUTIONAL CONTEXT </a:t>
            </a:r>
            <a:r>
              <a:rPr lang="en-US" dirty="0"/>
              <a:t>(location, culture, climate, institutional commitment to diversity, institutional commitment to assessment and data driven practice)</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3" name="Rectangle 42"/>
          <p:cNvSpPr/>
          <p:nvPr/>
        </p:nvSpPr>
        <p:spPr>
          <a:xfrm>
            <a:off x="1139779" y="4005702"/>
            <a:ext cx="6751824" cy="257276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solidFill>
                  <a:srgbClr val="000000"/>
                </a:solidFill>
              </a:rPr>
              <a:t>RETENTION</a:t>
            </a:r>
          </a:p>
          <a:p>
            <a:pPr algn="ctr"/>
            <a:r>
              <a:rPr lang="en-US" sz="1400" dirty="0">
                <a:solidFill>
                  <a:srgbClr val="000000"/>
                </a:solidFill>
              </a:rPr>
              <a:t>(keeping faculty at the institution)</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5" name="Rectangle 4"/>
          <p:cNvSpPr/>
          <p:nvPr/>
        </p:nvSpPr>
        <p:spPr>
          <a:xfrm>
            <a:off x="1139777" y="803289"/>
            <a:ext cx="6751825" cy="2019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00"/>
                </a:solidFill>
              </a:rPr>
              <a:t>RECRUITMENT</a:t>
            </a:r>
          </a:p>
          <a:p>
            <a:pPr algn="ctr"/>
            <a:r>
              <a:rPr lang="en-US" sz="1400" dirty="0">
                <a:solidFill>
                  <a:srgbClr val="000000"/>
                </a:solidFill>
              </a:rPr>
              <a:t>(bringing new faculty to the institution)</a:t>
            </a:r>
          </a:p>
          <a:p>
            <a:pPr algn="ctr"/>
            <a:endParaRPr lang="en-US" sz="1400" b="1" dirty="0">
              <a:solidFill>
                <a:srgbClr val="000000"/>
              </a:solidFill>
            </a:endParaRPr>
          </a:p>
          <a:p>
            <a:pPr algn="ctr"/>
            <a:endParaRPr lang="en-US" sz="1400" b="1" dirty="0">
              <a:solidFill>
                <a:srgbClr val="000000"/>
              </a:solidFill>
            </a:endParaRPr>
          </a:p>
          <a:p>
            <a:pPr algn="ctr"/>
            <a:endParaRPr lang="en-US" sz="1400" b="1" dirty="0">
              <a:solidFill>
                <a:srgbClr val="000000"/>
              </a:solidFill>
            </a:endParaRPr>
          </a:p>
          <a:p>
            <a:pPr algn="ctr"/>
            <a:endParaRPr lang="en-US" dirty="0"/>
          </a:p>
          <a:p>
            <a:pPr algn="ctr"/>
            <a:endParaRPr lang="en-US" dirty="0"/>
          </a:p>
          <a:p>
            <a:pPr algn="ctr"/>
            <a:endParaRPr lang="en-US" dirty="0"/>
          </a:p>
        </p:txBody>
      </p:sp>
      <p:sp>
        <p:nvSpPr>
          <p:cNvPr id="6" name="Rectangle 5"/>
          <p:cNvSpPr/>
          <p:nvPr/>
        </p:nvSpPr>
        <p:spPr>
          <a:xfrm>
            <a:off x="1736682" y="4463266"/>
            <a:ext cx="1726070" cy="18377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a:t>PROFESSIONAL DEVELOPMENT</a:t>
            </a:r>
          </a:p>
          <a:p>
            <a:pPr algn="ctr"/>
            <a:r>
              <a:rPr lang="en-US" sz="1200" dirty="0"/>
              <a:t>(building skill and professional development in teaching, service, and research)</a:t>
            </a:r>
          </a:p>
        </p:txBody>
      </p:sp>
      <p:sp>
        <p:nvSpPr>
          <p:cNvPr id="7" name="Rectangle 6"/>
          <p:cNvSpPr/>
          <p:nvPr/>
        </p:nvSpPr>
        <p:spPr>
          <a:xfrm>
            <a:off x="5644612" y="4463266"/>
            <a:ext cx="1807601" cy="18377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a:t>SATISFACTION AND SUPPORT</a:t>
            </a:r>
          </a:p>
          <a:p>
            <a:pPr algn="ctr"/>
            <a:r>
              <a:rPr lang="en-US" sz="1200" dirty="0"/>
              <a:t>(addressing sense of belonging and community, work-life balance, and satisfaction)</a:t>
            </a:r>
          </a:p>
        </p:txBody>
      </p:sp>
      <p:sp>
        <p:nvSpPr>
          <p:cNvPr id="9" name="Rectangle 8"/>
          <p:cNvSpPr/>
          <p:nvPr/>
        </p:nvSpPr>
        <p:spPr>
          <a:xfrm>
            <a:off x="1476282" y="1377135"/>
            <a:ext cx="1432863" cy="1189436"/>
          </a:xfrm>
          <a:prstGeom prst="rect">
            <a:avLst/>
          </a:prstGeom>
        </p:spPr>
        <p:style>
          <a:lnRef idx="1">
            <a:schemeClr val="accent1"/>
          </a:lnRef>
          <a:fillRef idx="2">
            <a:schemeClr val="accent1"/>
          </a:fillRef>
          <a:effectRef idx="1">
            <a:schemeClr val="accent1"/>
          </a:effectRef>
          <a:fontRef idx="minor">
            <a:schemeClr val="dk1"/>
          </a:fontRef>
        </p:style>
        <p:txBody>
          <a:bodyPr lIns="91440" rIns="91440" rtlCol="0" anchor="ctr"/>
          <a:lstStyle/>
          <a:p>
            <a:pPr algn="ctr"/>
            <a:r>
              <a:rPr lang="en-US" b="1" dirty="0">
                <a:solidFill>
                  <a:srgbClr val="000000"/>
                </a:solidFill>
              </a:rPr>
              <a:t>OUTREACH</a:t>
            </a:r>
          </a:p>
          <a:p>
            <a:pPr algn="ctr"/>
            <a:r>
              <a:rPr lang="en-US" sz="1100" b="1" dirty="0">
                <a:solidFill>
                  <a:srgbClr val="000000"/>
                </a:solidFill>
              </a:rPr>
              <a:t>(long term efforts to build pool)</a:t>
            </a:r>
          </a:p>
        </p:txBody>
      </p:sp>
      <p:sp>
        <p:nvSpPr>
          <p:cNvPr id="10" name="Rectangle 9"/>
          <p:cNvSpPr/>
          <p:nvPr/>
        </p:nvSpPr>
        <p:spPr>
          <a:xfrm>
            <a:off x="3810114" y="1377134"/>
            <a:ext cx="1514633" cy="11894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solidFill>
                  <a:srgbClr val="000000"/>
                </a:solidFill>
              </a:rPr>
              <a:t>HIRING</a:t>
            </a:r>
          </a:p>
          <a:p>
            <a:pPr algn="ctr"/>
            <a:r>
              <a:rPr lang="en-US" sz="1100" dirty="0">
                <a:solidFill>
                  <a:srgbClr val="000000"/>
                </a:solidFill>
              </a:rPr>
              <a:t>(process, selection, and short term pool development)</a:t>
            </a:r>
          </a:p>
        </p:txBody>
      </p:sp>
      <p:sp>
        <p:nvSpPr>
          <p:cNvPr id="11" name="Rectangle 10"/>
          <p:cNvSpPr/>
          <p:nvPr/>
        </p:nvSpPr>
        <p:spPr>
          <a:xfrm>
            <a:off x="6057103" y="1377134"/>
            <a:ext cx="1395110" cy="11894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solidFill>
                  <a:srgbClr val="000000"/>
                </a:solidFill>
              </a:rPr>
              <a:t>YIELD</a:t>
            </a:r>
          </a:p>
          <a:p>
            <a:pPr algn="ctr"/>
            <a:r>
              <a:rPr lang="en-US" sz="1100" dirty="0">
                <a:solidFill>
                  <a:srgbClr val="000000"/>
                </a:solidFill>
              </a:rPr>
              <a:t>(getting applicants to accept offers)</a:t>
            </a:r>
          </a:p>
        </p:txBody>
      </p:sp>
      <p:sp>
        <p:nvSpPr>
          <p:cNvPr id="24" name="Rectangle 23"/>
          <p:cNvSpPr/>
          <p:nvPr/>
        </p:nvSpPr>
        <p:spPr>
          <a:xfrm>
            <a:off x="3718082" y="4463682"/>
            <a:ext cx="1726070" cy="18377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a:t>ADVANCEMENT</a:t>
            </a:r>
          </a:p>
          <a:p>
            <a:pPr algn="ctr"/>
            <a:r>
              <a:rPr lang="en-US" sz="1200" dirty="0"/>
              <a:t>(promoting successful navigation of tenure and promotion policies and processes)</a:t>
            </a:r>
          </a:p>
        </p:txBody>
      </p:sp>
      <p:cxnSp>
        <p:nvCxnSpPr>
          <p:cNvPr id="29" name="Straight Arrow Connector 28"/>
          <p:cNvCxnSpPr>
            <a:stCxn id="6" idx="3"/>
            <a:endCxn id="24" idx="1"/>
          </p:cNvCxnSpPr>
          <p:nvPr/>
        </p:nvCxnSpPr>
        <p:spPr>
          <a:xfrm>
            <a:off x="3462752" y="5382140"/>
            <a:ext cx="255330" cy="4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a:stCxn id="7" idx="1"/>
            <a:endCxn id="24" idx="3"/>
          </p:cNvCxnSpPr>
          <p:nvPr/>
        </p:nvCxnSpPr>
        <p:spPr>
          <a:xfrm flipH="1">
            <a:off x="5444152" y="5382140"/>
            <a:ext cx="200460" cy="41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Elbow Connector 37"/>
          <p:cNvCxnSpPr>
            <a:stCxn id="6" idx="2"/>
            <a:endCxn id="7" idx="2"/>
          </p:cNvCxnSpPr>
          <p:nvPr/>
        </p:nvCxnSpPr>
        <p:spPr>
          <a:xfrm rot="16200000" flipH="1">
            <a:off x="4574065" y="4326666"/>
            <a:ext cx="12700" cy="3948696"/>
          </a:xfrm>
          <a:prstGeom prst="bentConnector3">
            <a:avLst>
              <a:gd name="adj1" fmla="val 1800000"/>
            </a:avLst>
          </a:prstGeom>
          <a:ln>
            <a:tailEnd type="arrow"/>
          </a:ln>
        </p:spPr>
        <p:style>
          <a:lnRef idx="2">
            <a:schemeClr val="dk1"/>
          </a:lnRef>
          <a:fillRef idx="0">
            <a:schemeClr val="dk1"/>
          </a:fillRef>
          <a:effectRef idx="1">
            <a:schemeClr val="dk1"/>
          </a:effectRef>
          <a:fontRef idx="minor">
            <a:schemeClr val="tx1"/>
          </a:fontRef>
        </p:style>
      </p:cxnSp>
      <p:cxnSp>
        <p:nvCxnSpPr>
          <p:cNvPr id="48" name="Straight Arrow Connector 47"/>
          <p:cNvCxnSpPr>
            <a:stCxn id="9" idx="3"/>
            <a:endCxn id="10" idx="1"/>
          </p:cNvCxnSpPr>
          <p:nvPr/>
        </p:nvCxnSpPr>
        <p:spPr>
          <a:xfrm>
            <a:off x="2909145" y="1971853"/>
            <a:ext cx="900969"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a:stCxn id="10" idx="3"/>
            <a:endCxn id="11" idx="1"/>
          </p:cNvCxnSpPr>
          <p:nvPr/>
        </p:nvCxnSpPr>
        <p:spPr>
          <a:xfrm>
            <a:off x="5324747" y="1971853"/>
            <a:ext cx="73235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9" idx="2"/>
          </p:cNvCxnSpPr>
          <p:nvPr/>
        </p:nvCxnSpPr>
        <p:spPr>
          <a:xfrm rot="16200000" flipH="1">
            <a:off x="4531972" y="227313"/>
            <a:ext cx="12700" cy="4678516"/>
          </a:xfrm>
          <a:prstGeom prst="bentConnector4">
            <a:avLst>
              <a:gd name="adj1" fmla="val 1362638"/>
              <a:gd name="adj2" fmla="val 100348"/>
            </a:avLst>
          </a:prstGeom>
          <a:ln>
            <a:tailEnd type="arrow"/>
          </a:ln>
        </p:spPr>
        <p:style>
          <a:lnRef idx="2">
            <a:schemeClr val="dk1"/>
          </a:lnRef>
          <a:fillRef idx="0">
            <a:schemeClr val="dk1"/>
          </a:fillRef>
          <a:effectRef idx="1">
            <a:schemeClr val="dk1"/>
          </a:effectRef>
          <a:fontRef idx="minor">
            <a:schemeClr val="tx1"/>
          </a:fontRef>
        </p:style>
      </p:cxnSp>
      <p:sp>
        <p:nvSpPr>
          <p:cNvPr id="59" name="Rectangle 58"/>
          <p:cNvSpPr/>
          <p:nvPr/>
        </p:nvSpPr>
        <p:spPr>
          <a:xfrm>
            <a:off x="1139779" y="3061274"/>
            <a:ext cx="6751823" cy="6513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t>TRANSITION</a:t>
            </a:r>
            <a:endParaRPr lang="en-US" sz="1400" dirty="0"/>
          </a:p>
          <a:p>
            <a:pPr algn="ctr"/>
            <a:r>
              <a:rPr lang="en-US" sz="1400" dirty="0"/>
              <a:t>(fostering smooth and welcoming entry into the institution and campus community)</a:t>
            </a:r>
          </a:p>
          <a:p>
            <a:pPr algn="ctr"/>
            <a:endParaRPr lang="en-US" dirty="0"/>
          </a:p>
        </p:txBody>
      </p:sp>
      <p:cxnSp>
        <p:nvCxnSpPr>
          <p:cNvPr id="61" name="Straight Arrow Connector 60"/>
          <p:cNvCxnSpPr>
            <a:stCxn id="59" idx="2"/>
            <a:endCxn id="43" idx="0"/>
          </p:cNvCxnSpPr>
          <p:nvPr/>
        </p:nvCxnSpPr>
        <p:spPr>
          <a:xfrm>
            <a:off x="4515691" y="3712602"/>
            <a:ext cx="0" cy="293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4" name="Elbow Connector 93"/>
          <p:cNvCxnSpPr>
            <a:stCxn id="43" idx="3"/>
            <a:endCxn id="5" idx="3"/>
          </p:cNvCxnSpPr>
          <p:nvPr/>
        </p:nvCxnSpPr>
        <p:spPr>
          <a:xfrm flipH="1" flipV="1">
            <a:off x="7891602" y="1812860"/>
            <a:ext cx="1" cy="3479225"/>
          </a:xfrm>
          <a:prstGeom prst="bentConnector3">
            <a:avLst>
              <a:gd name="adj1" fmla="val -22860000000"/>
            </a:avLst>
          </a:prstGeom>
          <a:ln>
            <a:tailEnd type="arrow"/>
          </a:ln>
        </p:spPr>
        <p:style>
          <a:lnRef idx="2">
            <a:schemeClr val="dk1"/>
          </a:lnRef>
          <a:fillRef idx="0">
            <a:schemeClr val="dk1"/>
          </a:fillRef>
          <a:effectRef idx="1">
            <a:schemeClr val="dk1"/>
          </a:effectRef>
          <a:fontRef idx="minor">
            <a:schemeClr val="tx1"/>
          </a:fontRef>
        </p:style>
      </p:cxnSp>
      <p:cxnSp>
        <p:nvCxnSpPr>
          <p:cNvPr id="96" name="Elbow Connector 95"/>
          <p:cNvCxnSpPr>
            <a:stCxn id="5" idx="1"/>
            <a:endCxn id="43" idx="1"/>
          </p:cNvCxnSpPr>
          <p:nvPr/>
        </p:nvCxnSpPr>
        <p:spPr>
          <a:xfrm rot="10800000" flipH="1" flipV="1">
            <a:off x="1139777" y="1812859"/>
            <a:ext cx="2" cy="3479225"/>
          </a:xfrm>
          <a:prstGeom prst="bentConnector3">
            <a:avLst>
              <a:gd name="adj1" fmla="val -11430000000"/>
            </a:avLst>
          </a:prstGeom>
          <a:ln>
            <a:tailEnd type="arrow"/>
          </a:ln>
        </p:spPr>
        <p:style>
          <a:lnRef idx="2">
            <a:schemeClr val="dk1"/>
          </a:lnRef>
          <a:fillRef idx="0">
            <a:schemeClr val="dk1"/>
          </a:fillRef>
          <a:effectRef idx="1">
            <a:schemeClr val="dk1"/>
          </a:effectRef>
          <a:fontRef idx="minor">
            <a:schemeClr val="tx1"/>
          </a:fontRef>
        </p:style>
      </p:cxnSp>
      <p:sp>
        <p:nvSpPr>
          <p:cNvPr id="2" name="Slide Number Placeholder 1"/>
          <p:cNvSpPr>
            <a:spLocks noGrp="1"/>
          </p:cNvSpPr>
          <p:nvPr>
            <p:ph type="sldNum" sz="quarter" idx="12"/>
          </p:nvPr>
        </p:nvSpPr>
        <p:spPr/>
        <p:txBody>
          <a:bodyPr/>
          <a:lstStyle/>
          <a:p>
            <a:fld id="{5C6580D6-9768-A44C-89BA-D224F50263C4}" type="slidenum">
              <a:rPr lang="en-US" smtClean="0"/>
              <a:t>11</a:t>
            </a:fld>
            <a:endParaRPr lang="en-US" dirty="0"/>
          </a:p>
        </p:txBody>
      </p:sp>
    </p:spTree>
    <p:extLst>
      <p:ext uri="{BB962C8B-B14F-4D97-AF65-F5344CB8AC3E}">
        <p14:creationId xmlns:p14="http://schemas.microsoft.com/office/powerpoint/2010/main" val="1864346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Institutions Are Nested in Context – Different Actors Have Roles at Different Levels Which Influence and Shape Faculty Experiences and Strategies to Promote Diversity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483031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5C6580D6-9768-A44C-89BA-D224F50263C4}" type="slidenum">
              <a:rPr lang="en-US" smtClean="0"/>
              <a:t>12</a:t>
            </a:fld>
            <a:endParaRPr lang="en-US" dirty="0"/>
          </a:p>
        </p:txBody>
      </p:sp>
    </p:spTree>
    <p:extLst>
      <p:ext uri="{BB962C8B-B14F-4D97-AF65-F5344CB8AC3E}">
        <p14:creationId xmlns:p14="http://schemas.microsoft.com/office/powerpoint/2010/main" val="3075059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874968"/>
            <a:ext cx="7772400" cy="1362075"/>
          </a:xfrm>
        </p:spPr>
        <p:txBody>
          <a:bodyPr>
            <a:normAutofit fontScale="90000"/>
          </a:bodyPr>
          <a:lstStyle/>
          <a:p>
            <a:r>
              <a:rPr lang="en-US" dirty="0"/>
              <a:t>2. Presenting an institutional self study, guided by the framework</a:t>
            </a:r>
          </a:p>
        </p:txBody>
      </p:sp>
      <p:sp>
        <p:nvSpPr>
          <p:cNvPr id="5" name="Text Placeholder 4"/>
          <p:cNvSpPr>
            <a:spLocks noGrp="1"/>
          </p:cNvSpPr>
          <p:nvPr>
            <p:ph type="body" idx="1"/>
          </p:nvPr>
        </p:nvSpPr>
        <p:spPr/>
        <p:txBody>
          <a:bodyPr>
            <a:noAutofit/>
          </a:bodyPr>
          <a:lstStyle/>
          <a:p>
            <a:r>
              <a:rPr lang="en-US" sz="3200" dirty="0"/>
              <a:t>How can this model be used to guide institutional assessment of progress towards increasing faculty diversity? </a:t>
            </a:r>
          </a:p>
        </p:txBody>
      </p:sp>
      <p:sp>
        <p:nvSpPr>
          <p:cNvPr id="2" name="Slide Number Placeholder 1"/>
          <p:cNvSpPr>
            <a:spLocks noGrp="1"/>
          </p:cNvSpPr>
          <p:nvPr>
            <p:ph type="sldNum" sz="quarter" idx="12"/>
          </p:nvPr>
        </p:nvSpPr>
        <p:spPr/>
        <p:txBody>
          <a:bodyPr/>
          <a:lstStyle/>
          <a:p>
            <a:fld id="{5C6580D6-9768-A44C-89BA-D224F50263C4}" type="slidenum">
              <a:rPr lang="en-US" smtClean="0"/>
              <a:t>13</a:t>
            </a:fld>
            <a:endParaRPr lang="en-US" dirty="0"/>
          </a:p>
        </p:txBody>
      </p:sp>
    </p:spTree>
    <p:extLst>
      <p:ext uri="{BB962C8B-B14F-4D97-AF65-F5344CB8AC3E}">
        <p14:creationId xmlns:p14="http://schemas.microsoft.com/office/powerpoint/2010/main" val="3766448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Structure of Self Assessment</a:t>
            </a:r>
            <a:endParaRPr lang="en-US" dirty="0"/>
          </a:p>
        </p:txBody>
      </p:sp>
      <p:sp>
        <p:nvSpPr>
          <p:cNvPr id="4" name="Text Placeholder 3"/>
          <p:cNvSpPr>
            <a:spLocks noGrp="1"/>
          </p:cNvSpPr>
          <p:nvPr>
            <p:ph type="body" idx="1"/>
          </p:nvPr>
        </p:nvSpPr>
        <p:spPr>
          <a:xfrm>
            <a:off x="457200" y="1396788"/>
            <a:ext cx="4040188" cy="639762"/>
          </a:xfrm>
        </p:spPr>
        <p:txBody>
          <a:bodyPr>
            <a:normAutofit/>
          </a:bodyPr>
          <a:lstStyle/>
          <a:p>
            <a:pPr algn="ctr"/>
            <a:r>
              <a:rPr lang="en-US" dirty="0"/>
              <a:t>Types of Information</a:t>
            </a:r>
          </a:p>
        </p:txBody>
      </p:sp>
      <p:sp>
        <p:nvSpPr>
          <p:cNvPr id="3" name="Content Placeholder 2"/>
          <p:cNvSpPr>
            <a:spLocks noGrp="1"/>
          </p:cNvSpPr>
          <p:nvPr>
            <p:ph sz="half" idx="2"/>
          </p:nvPr>
        </p:nvSpPr>
        <p:spPr>
          <a:xfrm>
            <a:off x="457200" y="2174875"/>
            <a:ext cx="4040188" cy="4389188"/>
          </a:xfrm>
        </p:spPr>
        <p:txBody>
          <a:bodyPr>
            <a:normAutofit fontScale="85000" lnSpcReduction="20000"/>
          </a:bodyPr>
          <a:lstStyle/>
          <a:p>
            <a:pPr lvl="0"/>
            <a:r>
              <a:rPr lang="en-US" dirty="0"/>
              <a:t>Integrates qualitative and quantitative data</a:t>
            </a:r>
          </a:p>
          <a:p>
            <a:pPr lvl="0"/>
            <a:r>
              <a:rPr lang="en-US" dirty="0">
                <a:solidFill>
                  <a:schemeClr val="accent2">
                    <a:lumMod val="50000"/>
                  </a:schemeClr>
                </a:solidFill>
              </a:rPr>
              <a:t>Institutional data (represented in red)</a:t>
            </a:r>
          </a:p>
          <a:p>
            <a:pPr lvl="1"/>
            <a:r>
              <a:rPr lang="en-US" dirty="0"/>
              <a:t>Disaggregated by department, race, gender, rank, and status (tenure-track vs. non-tenure-track)</a:t>
            </a:r>
          </a:p>
          <a:p>
            <a:pPr lvl="2"/>
            <a:r>
              <a:rPr lang="en-US" dirty="0"/>
              <a:t>This should be done to the extent possible; however, where data are not available, it should be noted. </a:t>
            </a:r>
          </a:p>
          <a:p>
            <a:pPr lvl="0"/>
            <a:r>
              <a:rPr lang="en-US" dirty="0"/>
              <a:t>Engagement in practices (yes/no and open ended responses)</a:t>
            </a:r>
          </a:p>
          <a:p>
            <a:pPr lvl="0"/>
            <a:r>
              <a:rPr lang="en-US" dirty="0"/>
              <a:t>Assessments of progress and areas of improvement in implementing policies and practices</a:t>
            </a:r>
          </a:p>
          <a:p>
            <a:pPr lvl="0"/>
            <a:endParaRPr lang="en-US" dirty="0"/>
          </a:p>
        </p:txBody>
      </p:sp>
      <p:sp>
        <p:nvSpPr>
          <p:cNvPr id="5" name="Text Placeholder 4"/>
          <p:cNvSpPr>
            <a:spLocks noGrp="1"/>
          </p:cNvSpPr>
          <p:nvPr>
            <p:ph type="body" sz="quarter" idx="3"/>
          </p:nvPr>
        </p:nvSpPr>
        <p:spPr>
          <a:xfrm>
            <a:off x="4645025" y="1396788"/>
            <a:ext cx="4041775" cy="639762"/>
          </a:xfrm>
        </p:spPr>
        <p:txBody>
          <a:bodyPr/>
          <a:lstStyle/>
          <a:p>
            <a:pPr algn="ctr"/>
            <a:r>
              <a:rPr lang="en-US" dirty="0"/>
              <a:t>Sections of the Tool</a:t>
            </a:r>
          </a:p>
        </p:txBody>
      </p:sp>
      <p:sp>
        <p:nvSpPr>
          <p:cNvPr id="6" name="Content Placeholder 5"/>
          <p:cNvSpPr>
            <a:spLocks noGrp="1"/>
          </p:cNvSpPr>
          <p:nvPr>
            <p:ph sz="quarter" idx="4"/>
          </p:nvPr>
        </p:nvSpPr>
        <p:spPr>
          <a:xfrm>
            <a:off x="4645025" y="2174875"/>
            <a:ext cx="4041775" cy="4389188"/>
          </a:xfrm>
        </p:spPr>
        <p:txBody>
          <a:bodyPr>
            <a:normAutofit fontScale="85000" lnSpcReduction="10000"/>
          </a:bodyPr>
          <a:lstStyle/>
          <a:p>
            <a:pPr marL="514350" lvl="0" indent="-514350">
              <a:buFont typeface="+mj-lt"/>
              <a:buAutoNum type="romanUcPeriod"/>
            </a:pPr>
            <a:r>
              <a:rPr lang="en-US" dirty="0">
                <a:solidFill>
                  <a:srgbClr val="000000"/>
                </a:solidFill>
              </a:rPr>
              <a:t>Data Collection Template</a:t>
            </a:r>
          </a:p>
          <a:p>
            <a:pPr marL="914400" lvl="1" indent="-514350">
              <a:buFont typeface="+mj-lt"/>
              <a:buAutoNum type="romanUcPeriod"/>
            </a:pPr>
            <a:r>
              <a:rPr lang="en-US" dirty="0">
                <a:solidFill>
                  <a:srgbClr val="000000"/>
                </a:solidFill>
              </a:rPr>
              <a:t>State of campus diversity and overarching descriptive data on student enrollments and faculty hiring and departures</a:t>
            </a:r>
          </a:p>
          <a:p>
            <a:pPr marL="514350" lvl="0" indent="-514350">
              <a:buFont typeface="+mj-lt"/>
              <a:buAutoNum type="romanUcPeriod"/>
            </a:pPr>
            <a:r>
              <a:rPr lang="en-US" dirty="0"/>
              <a:t>Campus Questionnaire</a:t>
            </a:r>
          </a:p>
          <a:p>
            <a:pPr marL="914400" lvl="1" indent="-514350">
              <a:buFont typeface="+mj-lt"/>
              <a:buAutoNum type="romanUcPeriod"/>
            </a:pPr>
            <a:r>
              <a:rPr lang="en-US" dirty="0"/>
              <a:t>Efforts to promote faculty diversity</a:t>
            </a:r>
          </a:p>
          <a:p>
            <a:pPr marL="1371600" lvl="2" indent="-514350">
              <a:buFont typeface="+mj-lt"/>
              <a:buAutoNum type="romanUcPeriod"/>
            </a:pPr>
            <a:r>
              <a:rPr lang="en-US" dirty="0"/>
              <a:t>Questions assessing engagement in specific activities </a:t>
            </a:r>
          </a:p>
          <a:p>
            <a:pPr marL="914400" lvl="1" indent="-514350">
              <a:buFont typeface="+mj-lt"/>
              <a:buAutoNum type="romanUcPeriod"/>
            </a:pPr>
            <a:r>
              <a:rPr lang="en-US" dirty="0"/>
              <a:t>Reflection on strategies</a:t>
            </a:r>
          </a:p>
          <a:p>
            <a:pPr marL="1371600" lvl="2" indent="-514350">
              <a:buFont typeface="+mj-lt"/>
              <a:buAutoNum type="romanUcPeriod"/>
            </a:pPr>
            <a:r>
              <a:rPr lang="en-US" dirty="0"/>
              <a:t>Open ended responses that allow institutional leaders to reflect on process, progress, and areas for continued growth and development</a:t>
            </a:r>
          </a:p>
          <a:p>
            <a:pPr lvl="1"/>
            <a:endParaRPr lang="en-US" dirty="0"/>
          </a:p>
          <a:p>
            <a:endParaRPr lang="en-US" dirty="0"/>
          </a:p>
        </p:txBody>
      </p:sp>
      <p:sp>
        <p:nvSpPr>
          <p:cNvPr id="7" name="Slide Number Placeholder 6"/>
          <p:cNvSpPr>
            <a:spLocks noGrp="1"/>
          </p:cNvSpPr>
          <p:nvPr>
            <p:ph type="sldNum" sz="quarter" idx="12"/>
          </p:nvPr>
        </p:nvSpPr>
        <p:spPr/>
        <p:txBody>
          <a:bodyPr/>
          <a:lstStyle/>
          <a:p>
            <a:fld id="{5C6580D6-9768-A44C-89BA-D224F50263C4}" type="slidenum">
              <a:rPr lang="en-US" smtClean="0"/>
              <a:t>14</a:t>
            </a:fld>
            <a:endParaRPr lang="en-US" dirty="0"/>
          </a:p>
        </p:txBody>
      </p:sp>
    </p:spTree>
    <p:extLst>
      <p:ext uri="{BB962C8B-B14F-4D97-AF65-F5344CB8AC3E}">
        <p14:creationId xmlns:p14="http://schemas.microsoft.com/office/powerpoint/2010/main" val="213121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of Campus Questionnaire</a:t>
            </a:r>
          </a:p>
        </p:txBody>
      </p:sp>
      <p:sp>
        <p:nvSpPr>
          <p:cNvPr id="7" name="Slide Number Placeholder 6"/>
          <p:cNvSpPr>
            <a:spLocks noGrp="1"/>
          </p:cNvSpPr>
          <p:nvPr>
            <p:ph type="sldNum" sz="quarter" idx="12"/>
          </p:nvPr>
        </p:nvSpPr>
        <p:spPr/>
        <p:txBody>
          <a:bodyPr/>
          <a:lstStyle/>
          <a:p>
            <a:fld id="{5C6580D6-9768-A44C-89BA-D224F50263C4}" type="slidenum">
              <a:rPr lang="en-US" smtClean="0"/>
              <a:t>15</a:t>
            </a:fld>
            <a:endParaRPr lang="en-US" dirty="0"/>
          </a:p>
        </p:txBody>
      </p:sp>
      <p:pic>
        <p:nvPicPr>
          <p:cNvPr id="9" name="Content Placeholder 4"/>
          <p:cNvPicPr>
            <a:picLocks noGrp="1" noChangeAspect="1"/>
          </p:cNvPicPr>
          <p:nvPr>
            <p:ph idx="1"/>
          </p:nvPr>
        </p:nvPicPr>
        <p:blipFill>
          <a:blip r:embed="rId2"/>
          <a:srcRect t="7401" b="7401"/>
          <a:stretch>
            <a:fillRect/>
          </a:stretch>
        </p:blipFill>
        <p:spPr>
          <a:prstGeom prst="rect">
            <a:avLst/>
          </a:prstGeom>
        </p:spPr>
      </p:pic>
    </p:spTree>
    <p:extLst>
      <p:ext uri="{BB962C8B-B14F-4D97-AF65-F5344CB8AC3E}">
        <p14:creationId xmlns:p14="http://schemas.microsoft.com/office/powerpoint/2010/main" val="470846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Content of Self-Assessment Tool</a:t>
            </a:r>
          </a:p>
        </p:txBody>
      </p:sp>
      <p:pic>
        <p:nvPicPr>
          <p:cNvPr id="8" name="Content Placeholder 7" descr="Slide11.jpg"/>
          <p:cNvPicPr>
            <a:picLocks noGrp="1" noChangeAspect="1"/>
          </p:cNvPicPr>
          <p:nvPr>
            <p:ph sz="half" idx="1"/>
          </p:nvPr>
        </p:nvPicPr>
        <p:blipFill>
          <a:blip r:embed="rId2">
            <a:extLst>
              <a:ext uri="{28A0092B-C50C-407E-A947-70E740481C1C}">
                <a14:useLocalDpi xmlns:a14="http://schemas.microsoft.com/office/drawing/2010/main" val="0"/>
              </a:ext>
            </a:extLst>
          </a:blip>
          <a:srcRect t="-24712" b="-24712"/>
          <a:stretch>
            <a:fillRect/>
          </a:stretch>
        </p:blipFill>
        <p:spPr>
          <a:xfrm>
            <a:off x="269460" y="1600200"/>
            <a:ext cx="4038600" cy="4525963"/>
          </a:xfrm>
        </p:spPr>
      </p:pic>
      <p:sp>
        <p:nvSpPr>
          <p:cNvPr id="7" name="Content Placeholder 6"/>
          <p:cNvSpPr>
            <a:spLocks noGrp="1"/>
          </p:cNvSpPr>
          <p:nvPr>
            <p:ph sz="half" idx="2"/>
          </p:nvPr>
        </p:nvSpPr>
        <p:spPr>
          <a:xfrm>
            <a:off x="4648200" y="1600200"/>
            <a:ext cx="4319104" cy="5121275"/>
          </a:xfrm>
        </p:spPr>
        <p:txBody>
          <a:bodyPr>
            <a:normAutofit fontScale="92500" lnSpcReduction="20000"/>
          </a:bodyPr>
          <a:lstStyle/>
          <a:p>
            <a:r>
              <a:rPr lang="en-US" dirty="0"/>
              <a:t>Each section of the Campus Questionnaire aligns with a dimension of the model</a:t>
            </a:r>
          </a:p>
          <a:p>
            <a:r>
              <a:rPr lang="en-US" dirty="0"/>
              <a:t>4 questionnaire sections:</a:t>
            </a:r>
          </a:p>
          <a:p>
            <a:pPr lvl="1"/>
            <a:r>
              <a:rPr lang="en-US" dirty="0"/>
              <a:t>Institutional Context</a:t>
            </a:r>
          </a:p>
          <a:p>
            <a:pPr lvl="1"/>
            <a:r>
              <a:rPr lang="en-US" dirty="0"/>
              <a:t>Recruitment (Outreach, Hiring, and Yield)</a:t>
            </a:r>
          </a:p>
          <a:p>
            <a:pPr lvl="1"/>
            <a:r>
              <a:rPr lang="en-US" dirty="0"/>
              <a:t>Transition</a:t>
            </a:r>
          </a:p>
          <a:p>
            <a:pPr lvl="1"/>
            <a:r>
              <a:rPr lang="en-US" dirty="0"/>
              <a:t>Retention (Professional Development, Advancement, and Satisfaction and Support)</a:t>
            </a:r>
          </a:p>
          <a:p>
            <a:r>
              <a:rPr lang="en-US" dirty="0"/>
              <a:t>1 reflection section documenting strengths, challenges, and next steps</a:t>
            </a:r>
          </a:p>
          <a:p>
            <a:endParaRPr lang="en-US" dirty="0"/>
          </a:p>
        </p:txBody>
      </p:sp>
      <p:sp>
        <p:nvSpPr>
          <p:cNvPr id="4" name="Slide Number Placeholder 3"/>
          <p:cNvSpPr>
            <a:spLocks noGrp="1"/>
          </p:cNvSpPr>
          <p:nvPr>
            <p:ph type="sldNum" sz="quarter" idx="12"/>
          </p:nvPr>
        </p:nvSpPr>
        <p:spPr/>
        <p:txBody>
          <a:bodyPr/>
          <a:lstStyle/>
          <a:p>
            <a:fld id="{5C6580D6-9768-A44C-89BA-D224F50263C4}" type="slidenum">
              <a:rPr lang="en-US" smtClean="0"/>
              <a:t>16</a:t>
            </a:fld>
            <a:endParaRPr lang="en-US" dirty="0"/>
          </a:p>
        </p:txBody>
      </p:sp>
      <p:sp>
        <p:nvSpPr>
          <p:cNvPr id="9" name="TextBox 8"/>
          <p:cNvSpPr txBox="1"/>
          <p:nvPr/>
        </p:nvSpPr>
        <p:spPr>
          <a:xfrm>
            <a:off x="269460" y="1611243"/>
            <a:ext cx="4038600" cy="646331"/>
          </a:xfrm>
          <a:prstGeom prst="rect">
            <a:avLst/>
          </a:prstGeom>
          <a:noFill/>
        </p:spPr>
        <p:txBody>
          <a:bodyPr wrap="square" rtlCol="0">
            <a:spAutoFit/>
          </a:bodyPr>
          <a:lstStyle/>
          <a:p>
            <a:pPr algn="ctr"/>
            <a:r>
              <a:rPr lang="en-US" b="1" dirty="0"/>
              <a:t>Institutional Model for Increasing Faculty Diversity</a:t>
            </a:r>
          </a:p>
        </p:txBody>
      </p:sp>
    </p:spTree>
    <p:extLst>
      <p:ext uri="{BB962C8B-B14F-4D97-AF65-F5344CB8AC3E}">
        <p14:creationId xmlns:p14="http://schemas.microsoft.com/office/powerpoint/2010/main" val="71719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Institutional Context Questions</a:t>
            </a:r>
          </a:p>
        </p:txBody>
      </p:sp>
      <p:sp>
        <p:nvSpPr>
          <p:cNvPr id="4" name="Slide Number Placeholder 3"/>
          <p:cNvSpPr>
            <a:spLocks noGrp="1"/>
          </p:cNvSpPr>
          <p:nvPr>
            <p:ph type="sldNum" sz="quarter" idx="12"/>
          </p:nvPr>
        </p:nvSpPr>
        <p:spPr/>
        <p:txBody>
          <a:bodyPr/>
          <a:lstStyle/>
          <a:p>
            <a:fld id="{5C6580D6-9768-A44C-89BA-D224F50263C4}" type="slidenum">
              <a:rPr lang="en-US" smtClean="0"/>
              <a:t>17</a:t>
            </a:fld>
            <a:endParaRPr lang="en-US" dirty="0"/>
          </a:p>
        </p:txBody>
      </p:sp>
      <p:sp>
        <p:nvSpPr>
          <p:cNvPr id="3" name="Content Placeholder 2"/>
          <p:cNvSpPr>
            <a:spLocks noGrp="1"/>
          </p:cNvSpPr>
          <p:nvPr>
            <p:ph idx="1"/>
          </p:nvPr>
        </p:nvSpPr>
        <p:spPr>
          <a:xfrm>
            <a:off x="251469" y="1417638"/>
            <a:ext cx="8675640" cy="5303837"/>
          </a:xfrm>
        </p:spPr>
        <p:txBody>
          <a:bodyPr>
            <a:normAutofit fontScale="70000" lnSpcReduction="20000"/>
          </a:bodyPr>
          <a:lstStyle/>
          <a:p>
            <a:pPr marL="0" indent="0">
              <a:buNone/>
            </a:pPr>
            <a:r>
              <a:rPr lang="en-US" dirty="0"/>
              <a:t>1.  Is diversity and/or equity mentioned in the university mission statement?</a:t>
            </a:r>
          </a:p>
          <a:p>
            <a:pPr marL="0" indent="0">
              <a:buNone/>
            </a:pPr>
            <a:r>
              <a:rPr lang="en-US" dirty="0"/>
              <a:t>2.  Is diversity and/or equity highlighted in the strategic plan?</a:t>
            </a:r>
          </a:p>
          <a:p>
            <a:pPr marL="0" indent="0">
              <a:buNone/>
            </a:pPr>
            <a:r>
              <a:rPr lang="en-US" dirty="0"/>
              <a:t>3.  Is there a specific diversity strategic planning process? </a:t>
            </a:r>
          </a:p>
          <a:p>
            <a:pPr marL="0" indent="0">
              <a:buNone/>
            </a:pPr>
            <a:r>
              <a:rPr lang="en-US" dirty="0"/>
              <a:t>4. Is/are there institutional committee(s), working group(s), or task force(s) charged with exploring and addressing diversity and equity issues on campus? </a:t>
            </a:r>
          </a:p>
          <a:p>
            <a:pPr marL="0" indent="0">
              <a:buNone/>
            </a:pPr>
            <a:r>
              <a:rPr lang="en-US" dirty="0"/>
              <a:t>5. Did or does your campus have an ADVANCE program?</a:t>
            </a:r>
          </a:p>
          <a:p>
            <a:pPr marL="0" indent="0">
              <a:buNone/>
            </a:pPr>
            <a:r>
              <a:rPr lang="en-US" dirty="0"/>
              <a:t>6. Do you have a Chief Diversity Officer or senior level administrator (reporting to the president or provost) tasked with developing and directing institutional diversity and equity initiatives?</a:t>
            </a:r>
          </a:p>
          <a:p>
            <a:pPr marL="0" indent="0">
              <a:buNone/>
            </a:pPr>
            <a:r>
              <a:rPr lang="en-US" dirty="0"/>
              <a:t>7. Is there a university level administrator responsible for coordinating and directing diversity and equity initiatives?</a:t>
            </a:r>
          </a:p>
          <a:p>
            <a:pPr marL="0" indent="0">
              <a:buNone/>
            </a:pPr>
            <a:r>
              <a:rPr lang="en-US" dirty="0"/>
              <a:t>8. Have there been recent (last 3 years) protests or public discussion on campus focused on faculty diversity?</a:t>
            </a:r>
          </a:p>
          <a:p>
            <a:pPr marL="0" indent="0">
              <a:buNone/>
            </a:pPr>
            <a:r>
              <a:rPr lang="en-US" dirty="0"/>
              <a:t>9. Have you completed a campus-wide climate assessment in the past 3 years?</a:t>
            </a:r>
          </a:p>
          <a:p>
            <a:pPr marL="0" indent="0">
              <a:buNone/>
            </a:pPr>
            <a:endParaRPr lang="en-US" dirty="0"/>
          </a:p>
        </p:txBody>
      </p:sp>
    </p:spTree>
    <p:extLst>
      <p:ext uri="{BB962C8B-B14F-4D97-AF65-F5344CB8AC3E}">
        <p14:creationId xmlns:p14="http://schemas.microsoft.com/office/powerpoint/2010/main" val="2104552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Institutional Context Questions</a:t>
            </a:r>
          </a:p>
        </p:txBody>
      </p:sp>
      <p:sp>
        <p:nvSpPr>
          <p:cNvPr id="4" name="Slide Number Placeholder 3"/>
          <p:cNvSpPr>
            <a:spLocks noGrp="1"/>
          </p:cNvSpPr>
          <p:nvPr>
            <p:ph type="sldNum" sz="quarter" idx="12"/>
          </p:nvPr>
        </p:nvSpPr>
        <p:spPr/>
        <p:txBody>
          <a:bodyPr/>
          <a:lstStyle/>
          <a:p>
            <a:fld id="{5C6580D6-9768-A44C-89BA-D224F50263C4}" type="slidenum">
              <a:rPr lang="en-US" smtClean="0"/>
              <a:t>18</a:t>
            </a:fld>
            <a:endParaRPr lang="en-US" dirty="0"/>
          </a:p>
        </p:txBody>
      </p:sp>
      <p:sp>
        <p:nvSpPr>
          <p:cNvPr id="3" name="Content Placeholder 2"/>
          <p:cNvSpPr>
            <a:spLocks noGrp="1"/>
          </p:cNvSpPr>
          <p:nvPr>
            <p:ph idx="1"/>
          </p:nvPr>
        </p:nvSpPr>
        <p:spPr>
          <a:xfrm>
            <a:off x="411147" y="1235076"/>
            <a:ext cx="8663067" cy="5303837"/>
          </a:xfrm>
        </p:spPr>
        <p:txBody>
          <a:bodyPr>
            <a:normAutofit/>
          </a:bodyPr>
          <a:lstStyle/>
          <a:p>
            <a:pPr marL="0" indent="0">
              <a:buNone/>
            </a:pPr>
            <a:r>
              <a:rPr lang="en-US" sz="2800" dirty="0"/>
              <a:t>10. Have you completed a campus-wide assessment or survey of faculty work-life, experiences, and/or satisfaction in the past  3 years ?</a:t>
            </a:r>
          </a:p>
          <a:p>
            <a:pPr marL="0" indent="0">
              <a:buNone/>
            </a:pPr>
            <a:r>
              <a:rPr lang="en-US" sz="2800" dirty="0"/>
              <a:t>11. Has your board of trustees (at the institutional or system level) clearly articulated a commitment to or goals related to diversity and equity?</a:t>
            </a:r>
          </a:p>
          <a:p>
            <a:pPr marL="0" indent="0">
              <a:buNone/>
            </a:pPr>
            <a:r>
              <a:rPr lang="en-US" sz="2800" dirty="0"/>
              <a:t>12. Have institutional level goals for diversity in faculty hiring been set?</a:t>
            </a:r>
          </a:p>
          <a:p>
            <a:pPr marL="0" indent="0">
              <a:buNone/>
            </a:pPr>
            <a:r>
              <a:rPr lang="en-US" sz="2800" dirty="0"/>
              <a:t>13. Have institutional level goals for diversity in faculty tenure, promotion, and advancement been set?</a:t>
            </a:r>
          </a:p>
        </p:txBody>
      </p:sp>
    </p:spTree>
    <p:extLst>
      <p:ext uri="{BB962C8B-B14F-4D97-AF65-F5344CB8AC3E}">
        <p14:creationId xmlns:p14="http://schemas.microsoft.com/office/powerpoint/2010/main" val="247208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Recruitment/Outreach</a:t>
            </a:r>
          </a:p>
        </p:txBody>
      </p:sp>
      <p:sp>
        <p:nvSpPr>
          <p:cNvPr id="4" name="Slide Number Placeholder 3"/>
          <p:cNvSpPr>
            <a:spLocks noGrp="1"/>
          </p:cNvSpPr>
          <p:nvPr>
            <p:ph type="sldNum" sz="quarter" idx="12"/>
          </p:nvPr>
        </p:nvSpPr>
        <p:spPr/>
        <p:txBody>
          <a:bodyPr/>
          <a:lstStyle/>
          <a:p>
            <a:fld id="{5C6580D6-9768-A44C-89BA-D224F50263C4}" type="slidenum">
              <a:rPr lang="en-US" smtClean="0"/>
              <a:t>19</a:t>
            </a:fld>
            <a:endParaRPr lang="en-US" dirty="0"/>
          </a:p>
        </p:txBody>
      </p:sp>
      <p:sp>
        <p:nvSpPr>
          <p:cNvPr id="3" name="Content Placeholder 2"/>
          <p:cNvSpPr>
            <a:spLocks noGrp="1"/>
          </p:cNvSpPr>
          <p:nvPr>
            <p:ph idx="1"/>
          </p:nvPr>
        </p:nvSpPr>
        <p:spPr>
          <a:xfrm>
            <a:off x="226321" y="1417638"/>
            <a:ext cx="8663067" cy="5303837"/>
          </a:xfrm>
        </p:spPr>
        <p:txBody>
          <a:bodyPr>
            <a:normAutofit fontScale="55000" lnSpcReduction="20000"/>
          </a:bodyPr>
          <a:lstStyle/>
          <a:p>
            <a:pPr marL="0" indent="0">
              <a:buNone/>
            </a:pPr>
            <a:r>
              <a:rPr lang="en-US" dirty="0"/>
              <a:t>1. There are formal relationships between our institution and other institutions or organizations, creating opportunities to interact with and recruit future faculty from diverse backgrounds (e.g. postdoctoral programs, exchange programs, summer research appointments)?</a:t>
            </a:r>
          </a:p>
          <a:p>
            <a:pPr marL="0" indent="0">
              <a:buNone/>
            </a:pPr>
            <a:r>
              <a:rPr lang="en-US" dirty="0"/>
              <a:t>2. Does your institution actively support faculty networking at places where they will interact with or learn about diverse candidates (e.g. travel funds, stipends to attend a conference for women or underrepresented scientists)? </a:t>
            </a:r>
          </a:p>
          <a:p>
            <a:pPr marL="0" indent="0">
              <a:buNone/>
            </a:pPr>
            <a:r>
              <a:rPr lang="en-US" dirty="0"/>
              <a:t>3. Have specific departments or the college developed structured relationships with industry partners that have been leveraged to recruit prospective applicants from diverse backgrounds?</a:t>
            </a:r>
          </a:p>
          <a:p>
            <a:pPr marL="0" indent="0">
              <a:buNone/>
            </a:pPr>
            <a:r>
              <a:rPr lang="en-US" dirty="0"/>
              <a:t>4. Are you participating, either alone or in collaboration with other institutions, in a structured postdoctoral program that aims to increase diversity in the professoriate? </a:t>
            </a:r>
          </a:p>
          <a:p>
            <a:pPr marL="0" indent="0">
              <a:buNone/>
            </a:pPr>
            <a:r>
              <a:rPr lang="en-US" dirty="0"/>
              <a:t>5. Have you developed and implemented strategic initiatives to recruit recent alumni that have not yet established their reputations at other institutions or initiated “grow your own: programs where recent alumni are hired into faculty positions?</a:t>
            </a:r>
          </a:p>
          <a:p>
            <a:pPr marL="0" indent="0">
              <a:buNone/>
            </a:pPr>
            <a:r>
              <a:rPr lang="en-US" dirty="0"/>
              <a:t>6. Is there a senior administrator at the campus level responsible for coordinating outreach efforts or outreach programs, independent of individual searches? </a:t>
            </a:r>
          </a:p>
          <a:p>
            <a:pPr marL="0" indent="0">
              <a:buNone/>
            </a:pPr>
            <a:r>
              <a:rPr lang="en-US" dirty="0"/>
              <a:t>7. Have you developed and implemented strategic initiatives to maintain relationships with alumni to recruit them or their students?</a:t>
            </a:r>
          </a:p>
        </p:txBody>
      </p:sp>
    </p:spTree>
    <p:extLst>
      <p:ext uri="{BB962C8B-B14F-4D97-AF65-F5344CB8AC3E}">
        <p14:creationId xmlns:p14="http://schemas.microsoft.com/office/powerpoint/2010/main" val="362211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Goals</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a:t>Provide an overview of an integrated framework focusing on institutional efforts to increase faculty diversity</a:t>
            </a:r>
          </a:p>
          <a:p>
            <a:pPr marL="514350" indent="-514350">
              <a:buFont typeface="+mj-lt"/>
              <a:buAutoNum type="arabicPeriod"/>
            </a:pPr>
            <a:r>
              <a:rPr lang="en-US" dirty="0"/>
              <a:t>Show how the model can be used to frame criteria against which institutions can assess their efforts to promote faculty diversity</a:t>
            </a:r>
          </a:p>
          <a:p>
            <a:pPr marL="514350" indent="-514350">
              <a:buFont typeface="+mj-lt"/>
              <a:buAutoNum type="arabicPeriod"/>
            </a:pPr>
            <a:r>
              <a:rPr lang="en-US" dirty="0"/>
              <a:t>Start a conversation about how these ideas can be used to engage in collective impact, developing strategies to increase faculty diversity across partner institutions</a:t>
            </a:r>
          </a:p>
          <a:p>
            <a:endParaRPr lang="en-US" dirty="0"/>
          </a:p>
        </p:txBody>
      </p:sp>
      <p:sp>
        <p:nvSpPr>
          <p:cNvPr id="4" name="Slide Number Placeholder 3"/>
          <p:cNvSpPr>
            <a:spLocks noGrp="1"/>
          </p:cNvSpPr>
          <p:nvPr>
            <p:ph type="sldNum" sz="quarter" idx="12"/>
          </p:nvPr>
        </p:nvSpPr>
        <p:spPr/>
        <p:txBody>
          <a:bodyPr/>
          <a:lstStyle/>
          <a:p>
            <a:fld id="{5C6580D6-9768-A44C-89BA-D224F50263C4}" type="slidenum">
              <a:rPr lang="en-US" smtClean="0"/>
              <a:t>2</a:t>
            </a:fld>
            <a:endParaRPr lang="en-US" dirty="0"/>
          </a:p>
        </p:txBody>
      </p:sp>
    </p:spTree>
    <p:extLst>
      <p:ext uri="{BB962C8B-B14F-4D97-AF65-F5344CB8AC3E}">
        <p14:creationId xmlns:p14="http://schemas.microsoft.com/office/powerpoint/2010/main" val="3832159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Recruitment/Hiring Questions</a:t>
            </a:r>
          </a:p>
        </p:txBody>
      </p:sp>
      <p:sp>
        <p:nvSpPr>
          <p:cNvPr id="4" name="Slide Number Placeholder 3"/>
          <p:cNvSpPr>
            <a:spLocks noGrp="1"/>
          </p:cNvSpPr>
          <p:nvPr>
            <p:ph type="sldNum" sz="quarter" idx="12"/>
          </p:nvPr>
        </p:nvSpPr>
        <p:spPr/>
        <p:txBody>
          <a:bodyPr/>
          <a:lstStyle/>
          <a:p>
            <a:fld id="{5C6580D6-9768-A44C-89BA-D224F50263C4}" type="slidenum">
              <a:rPr lang="en-US" smtClean="0"/>
              <a:t>20</a:t>
            </a:fld>
            <a:endParaRPr lang="en-US" dirty="0"/>
          </a:p>
        </p:txBody>
      </p:sp>
      <p:sp>
        <p:nvSpPr>
          <p:cNvPr id="3" name="Content Placeholder 2"/>
          <p:cNvSpPr>
            <a:spLocks noGrp="1"/>
          </p:cNvSpPr>
          <p:nvPr>
            <p:ph idx="1"/>
          </p:nvPr>
        </p:nvSpPr>
        <p:spPr>
          <a:xfrm>
            <a:off x="188601" y="1417638"/>
            <a:ext cx="8675641" cy="5303837"/>
          </a:xfrm>
        </p:spPr>
        <p:txBody>
          <a:bodyPr>
            <a:normAutofit fontScale="70000" lnSpcReduction="20000"/>
          </a:bodyPr>
          <a:lstStyle/>
          <a:p>
            <a:pPr marL="0" indent="0">
              <a:buNone/>
            </a:pPr>
            <a:r>
              <a:rPr lang="en-US" dirty="0"/>
              <a:t>1. Is there an institutional or college level policy requiring an affirmative action briefing for all search committees?</a:t>
            </a:r>
          </a:p>
          <a:p>
            <a:pPr marL="0" indent="0">
              <a:buNone/>
            </a:pPr>
            <a:r>
              <a:rPr lang="en-US" dirty="0"/>
              <a:t>2. Is there an institutional or college level policy requiring implicit bias training for all search committees?</a:t>
            </a:r>
          </a:p>
          <a:p>
            <a:pPr marL="0" indent="0">
              <a:buNone/>
            </a:pPr>
            <a:r>
              <a:rPr lang="en-US" dirty="0"/>
              <a:t>3. Are search committees required to submit their recruitment plans and strategies to address diversity of the pool to the College or institution for approval?</a:t>
            </a:r>
          </a:p>
          <a:p>
            <a:pPr marL="0" indent="0">
              <a:buNone/>
            </a:pPr>
            <a:r>
              <a:rPr lang="en-US" dirty="0"/>
              <a:t>4. Are search committees given guidance on how to assess candidates based on standard and non-standard metrics of success (e.g. contribution to campus diversity, community engagement, engaged pedagogy)?</a:t>
            </a:r>
          </a:p>
          <a:p>
            <a:pPr marL="0" indent="0">
              <a:buNone/>
            </a:pPr>
            <a:r>
              <a:rPr lang="en-US" dirty="0"/>
              <a:t>5. Have cluster hires been used as a strategy to increase diversity in the STEM disciplines?</a:t>
            </a:r>
          </a:p>
          <a:p>
            <a:pPr marL="0" indent="0">
              <a:buNone/>
            </a:pPr>
            <a:r>
              <a:rPr lang="en-US" dirty="0"/>
              <a:t>6. Is there a centrally organized program that allows departments and colleges to engage in “target of opportunity hires,” or recruit scholars that can contribute to campus and/or departmental diversity goals?</a:t>
            </a:r>
          </a:p>
          <a:p>
            <a:pPr marL="0" indent="0">
              <a:buNone/>
            </a:pPr>
            <a:r>
              <a:rPr lang="en-US" dirty="0"/>
              <a:t>7. Are there institutional level incentives offered by the President, Provost, or Dean(s) to increase diversity in faculty hiring?</a:t>
            </a:r>
          </a:p>
          <a:p>
            <a:endParaRPr lang="en-US" dirty="0"/>
          </a:p>
        </p:txBody>
      </p:sp>
    </p:spTree>
    <p:extLst>
      <p:ext uri="{BB962C8B-B14F-4D97-AF65-F5344CB8AC3E}">
        <p14:creationId xmlns:p14="http://schemas.microsoft.com/office/powerpoint/2010/main" val="3871983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Recruitment/Yield Questions</a:t>
            </a:r>
          </a:p>
        </p:txBody>
      </p:sp>
      <p:sp>
        <p:nvSpPr>
          <p:cNvPr id="4" name="Slide Number Placeholder 3"/>
          <p:cNvSpPr>
            <a:spLocks noGrp="1"/>
          </p:cNvSpPr>
          <p:nvPr>
            <p:ph type="sldNum" sz="quarter" idx="12"/>
          </p:nvPr>
        </p:nvSpPr>
        <p:spPr/>
        <p:txBody>
          <a:bodyPr/>
          <a:lstStyle/>
          <a:p>
            <a:fld id="{5C6580D6-9768-A44C-89BA-D224F50263C4}" type="slidenum">
              <a:rPr lang="en-US" smtClean="0"/>
              <a:t>21</a:t>
            </a:fld>
            <a:endParaRPr lang="en-US" dirty="0"/>
          </a:p>
        </p:txBody>
      </p:sp>
      <p:sp>
        <p:nvSpPr>
          <p:cNvPr id="3" name="Content Placeholder 2"/>
          <p:cNvSpPr>
            <a:spLocks noGrp="1"/>
          </p:cNvSpPr>
          <p:nvPr>
            <p:ph idx="1"/>
          </p:nvPr>
        </p:nvSpPr>
        <p:spPr>
          <a:xfrm>
            <a:off x="201175" y="1600200"/>
            <a:ext cx="8675640" cy="5121275"/>
          </a:xfrm>
        </p:spPr>
        <p:txBody>
          <a:bodyPr>
            <a:normAutofit fontScale="77500" lnSpcReduction="20000"/>
          </a:bodyPr>
          <a:lstStyle/>
          <a:p>
            <a:pPr marL="0" indent="0">
              <a:buNone/>
            </a:pPr>
            <a:r>
              <a:rPr lang="en-US" dirty="0"/>
              <a:t>1. Do you track effectiveness of offers and hiring strategies through an assessment of yield data at the institutional level? </a:t>
            </a:r>
          </a:p>
          <a:p>
            <a:pPr marL="0" indent="0">
              <a:buNone/>
            </a:pPr>
            <a:r>
              <a:rPr lang="en-US" dirty="0"/>
              <a:t>2. Is information formally collected on why offers are not accepted?</a:t>
            </a:r>
          </a:p>
          <a:p>
            <a:pPr marL="0" indent="0">
              <a:buNone/>
            </a:pPr>
            <a:r>
              <a:rPr lang="en-US" dirty="0"/>
              <a:t>3. Is information formally collected on why offers are accepted?</a:t>
            </a:r>
          </a:p>
          <a:p>
            <a:pPr marL="0" indent="0">
              <a:buNone/>
            </a:pPr>
            <a:r>
              <a:rPr lang="en-US" dirty="0"/>
              <a:t>4. Are opportunities to connect with affinity groups (e.g. women faculty, Black faculty and staff association) on campus and in the community offered to prospective hires and incorporated into the recruitment process? </a:t>
            </a:r>
          </a:p>
          <a:p>
            <a:pPr marL="0" indent="0">
              <a:buNone/>
            </a:pPr>
            <a:r>
              <a:rPr lang="en-US" dirty="0"/>
              <a:t>5. Is there a website, office, or resource guide that offers information regarding the surrounding community that is widely shared with prospective hires?</a:t>
            </a:r>
          </a:p>
          <a:p>
            <a:pPr marL="0" indent="0">
              <a:buNone/>
            </a:pPr>
            <a:r>
              <a:rPr lang="en-US" dirty="0"/>
              <a:t>6. Is there an office or administrator responsible for assisting partners with job searches and securing employment?</a:t>
            </a:r>
          </a:p>
          <a:p>
            <a:pPr marL="0" indent="0">
              <a:buNone/>
            </a:pPr>
            <a:endParaRPr lang="en-US" dirty="0"/>
          </a:p>
        </p:txBody>
      </p:sp>
    </p:spTree>
    <p:extLst>
      <p:ext uri="{BB962C8B-B14F-4D97-AF65-F5344CB8AC3E}">
        <p14:creationId xmlns:p14="http://schemas.microsoft.com/office/powerpoint/2010/main" val="2618024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Transition Questions</a:t>
            </a:r>
          </a:p>
        </p:txBody>
      </p:sp>
      <p:sp>
        <p:nvSpPr>
          <p:cNvPr id="4" name="Slide Number Placeholder 3"/>
          <p:cNvSpPr>
            <a:spLocks noGrp="1"/>
          </p:cNvSpPr>
          <p:nvPr>
            <p:ph type="sldNum" sz="quarter" idx="12"/>
          </p:nvPr>
        </p:nvSpPr>
        <p:spPr/>
        <p:txBody>
          <a:bodyPr/>
          <a:lstStyle/>
          <a:p>
            <a:fld id="{5C6580D6-9768-A44C-89BA-D224F50263C4}" type="slidenum">
              <a:rPr lang="en-US" smtClean="0"/>
              <a:t>22</a:t>
            </a:fld>
            <a:endParaRPr lang="en-US" dirty="0"/>
          </a:p>
        </p:txBody>
      </p:sp>
      <p:sp>
        <p:nvSpPr>
          <p:cNvPr id="3" name="Content Placeholder 2"/>
          <p:cNvSpPr>
            <a:spLocks noGrp="1"/>
          </p:cNvSpPr>
          <p:nvPr>
            <p:ph idx="1"/>
          </p:nvPr>
        </p:nvSpPr>
        <p:spPr>
          <a:xfrm>
            <a:off x="201174" y="1417638"/>
            <a:ext cx="8713362" cy="5196725"/>
          </a:xfrm>
        </p:spPr>
        <p:txBody>
          <a:bodyPr>
            <a:normAutofit fontScale="85000" lnSpcReduction="20000"/>
          </a:bodyPr>
          <a:lstStyle/>
          <a:p>
            <a:pPr marL="0" indent="0">
              <a:buNone/>
            </a:pPr>
            <a:r>
              <a:rPr lang="en-US" dirty="0"/>
              <a:t>1. Is there a website, resource guide, or office which offers housing information and resources? </a:t>
            </a:r>
          </a:p>
          <a:p>
            <a:pPr marL="0" indent="0">
              <a:buNone/>
            </a:pPr>
            <a:r>
              <a:rPr lang="en-US" dirty="0"/>
              <a:t>2. Is there an institutional-level new faculty orientation?</a:t>
            </a:r>
          </a:p>
          <a:p>
            <a:pPr marL="0" indent="0">
              <a:buNone/>
            </a:pPr>
            <a:r>
              <a:rPr lang="en-US" dirty="0"/>
              <a:t>3. Is there a specialized orientation for new STEM faculty?</a:t>
            </a:r>
          </a:p>
          <a:p>
            <a:pPr marL="0" indent="0">
              <a:buNone/>
            </a:pPr>
            <a:r>
              <a:rPr lang="en-US" dirty="0"/>
              <a:t>4. Are new faculty provided with access to mentors prior to beginning their academic appointment?</a:t>
            </a:r>
          </a:p>
          <a:p>
            <a:pPr marL="0" indent="0">
              <a:buNone/>
            </a:pPr>
            <a:r>
              <a:rPr lang="en-US" dirty="0"/>
              <a:t>5. Are there opportunities for new faculty to apply for institutional funding or seed grants prior to beginning their academic appointment?</a:t>
            </a:r>
          </a:p>
          <a:p>
            <a:pPr marL="0" indent="0">
              <a:buNone/>
            </a:pPr>
            <a:r>
              <a:rPr lang="en-US" dirty="0"/>
              <a:t>6. Are there centrally organized opportunities for new faculty to participate in professional development activities and/or workshops prior to beginning their academic appointment?</a:t>
            </a:r>
          </a:p>
          <a:p>
            <a:pPr marL="0" indent="0">
              <a:buNone/>
            </a:pPr>
            <a:r>
              <a:rPr lang="en-US" dirty="0"/>
              <a:t>7. Is there a website, resource guide, or office which addresses common concerns for new faculty?</a:t>
            </a:r>
          </a:p>
          <a:p>
            <a:endParaRPr lang="en-US" dirty="0"/>
          </a:p>
        </p:txBody>
      </p:sp>
    </p:spTree>
    <p:extLst>
      <p:ext uri="{BB962C8B-B14F-4D97-AF65-F5344CB8AC3E}">
        <p14:creationId xmlns:p14="http://schemas.microsoft.com/office/powerpoint/2010/main" val="3041103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Retention/Professional Development Questions</a:t>
            </a:r>
          </a:p>
        </p:txBody>
      </p:sp>
      <p:sp>
        <p:nvSpPr>
          <p:cNvPr id="3" name="Content Placeholder 2"/>
          <p:cNvSpPr>
            <a:spLocks noGrp="1"/>
          </p:cNvSpPr>
          <p:nvPr>
            <p:ph sz="half" idx="1"/>
          </p:nvPr>
        </p:nvSpPr>
        <p:spPr>
          <a:xfrm>
            <a:off x="176028" y="1600200"/>
            <a:ext cx="4319772" cy="5121275"/>
          </a:xfrm>
        </p:spPr>
        <p:txBody>
          <a:bodyPr>
            <a:normAutofit fontScale="55000" lnSpcReduction="20000"/>
          </a:bodyPr>
          <a:lstStyle/>
          <a:p>
            <a:pPr marL="0" indent="0">
              <a:buNone/>
            </a:pPr>
            <a:r>
              <a:rPr lang="en-US" dirty="0"/>
              <a:t>1. Is there a formal mentoring program, policies, or guidelines addressing the mentoring of new faculty at the university, college, or department level?</a:t>
            </a:r>
          </a:p>
          <a:p>
            <a:pPr marL="0" indent="0">
              <a:buNone/>
            </a:pPr>
            <a:r>
              <a:rPr lang="en-US" dirty="0"/>
              <a:t>2. Is there a mentoring program, policy, or guidelines for associate professors at the institutional, college, or department level?</a:t>
            </a:r>
          </a:p>
          <a:p>
            <a:pPr marL="0" indent="0">
              <a:buNone/>
            </a:pPr>
            <a:r>
              <a:rPr lang="en-US" dirty="0"/>
              <a:t>3. Does the institution, colleges, or departments offer mentors centrally organized opportunities to participate in training or get access to resources to improve their practice?</a:t>
            </a:r>
          </a:p>
          <a:p>
            <a:pPr marL="0" indent="0">
              <a:buNone/>
            </a:pPr>
            <a:r>
              <a:rPr lang="en-US" dirty="0"/>
              <a:t>4. Are there incentives offered to senior faculty to serve as mentors?</a:t>
            </a:r>
          </a:p>
          <a:p>
            <a:pPr marL="0" indent="0">
              <a:buNone/>
            </a:pPr>
            <a:r>
              <a:rPr lang="en-US" dirty="0"/>
              <a:t>5. Do you offer centrally organized opportunities and/or incentives for senior faculty to support and collaborate with junior faculty on writing and research?</a:t>
            </a:r>
          </a:p>
          <a:p>
            <a:pPr marL="0" indent="0">
              <a:buNone/>
            </a:pPr>
            <a:r>
              <a:rPr lang="en-US" dirty="0"/>
              <a:t>6. Are there institutional and/or college level opportunities to apply for and receive: </a:t>
            </a:r>
          </a:p>
          <a:p>
            <a:r>
              <a:rPr lang="en-US" dirty="0"/>
              <a:t>pre-tenure leave/sabbatical?</a:t>
            </a:r>
          </a:p>
          <a:p>
            <a:r>
              <a:rPr lang="en-US" dirty="0"/>
              <a:t>small grants/seed funding?</a:t>
            </a:r>
          </a:p>
          <a:p>
            <a:r>
              <a:rPr lang="en-US" dirty="0"/>
              <a:t>summer research awards and stipends?</a:t>
            </a:r>
          </a:p>
          <a:p>
            <a:pPr marL="0" indent="0">
              <a:buNone/>
            </a:pPr>
            <a:r>
              <a:rPr lang="en-US" dirty="0"/>
              <a:t>7. Are there centrally organized training opportunities and resources available specific to meeting the needs of STEM faculty?</a:t>
            </a:r>
          </a:p>
          <a:p>
            <a:pPr marL="0" indent="0">
              <a:buNone/>
            </a:pPr>
            <a:endParaRPr lang="en-US" dirty="0"/>
          </a:p>
        </p:txBody>
      </p:sp>
      <p:sp>
        <p:nvSpPr>
          <p:cNvPr id="6" name="Content Placeholder 5"/>
          <p:cNvSpPr>
            <a:spLocks noGrp="1"/>
          </p:cNvSpPr>
          <p:nvPr>
            <p:ph sz="half" idx="2"/>
          </p:nvPr>
        </p:nvSpPr>
        <p:spPr>
          <a:xfrm>
            <a:off x="4648200" y="1600200"/>
            <a:ext cx="4291482" cy="5121275"/>
          </a:xfrm>
        </p:spPr>
        <p:txBody>
          <a:bodyPr>
            <a:normAutofit fontScale="55000" lnSpcReduction="20000"/>
          </a:bodyPr>
          <a:lstStyle/>
          <a:p>
            <a:pPr marL="0" indent="0">
              <a:buNone/>
            </a:pPr>
            <a:r>
              <a:rPr lang="en-US" dirty="0"/>
              <a:t>8. Are there structured opportunities and resources available which address the unique challenges faced by faculty who are women?</a:t>
            </a:r>
          </a:p>
          <a:p>
            <a:pPr marL="0" indent="0">
              <a:buNone/>
            </a:pPr>
            <a:r>
              <a:rPr lang="en-US" dirty="0"/>
              <a:t>9.  Are there centrally organized opportunities and resources available which address the unique challenges faced by faculty who identify as Black, American Indian, Latina/o/x, or Native Hawaiian/Pacific Islander?</a:t>
            </a:r>
          </a:p>
          <a:p>
            <a:pPr marL="0" indent="0">
              <a:buNone/>
            </a:pPr>
            <a:r>
              <a:rPr lang="en-US" dirty="0"/>
              <a:t>10. Are there workshops and programming offered to support faculty in: </a:t>
            </a:r>
          </a:p>
          <a:p>
            <a:r>
              <a:rPr lang="en-US" dirty="0"/>
              <a:t>scholarly writing?</a:t>
            </a:r>
          </a:p>
          <a:p>
            <a:r>
              <a:rPr lang="en-US" dirty="0"/>
              <a:t>grant writing?</a:t>
            </a:r>
          </a:p>
          <a:p>
            <a:r>
              <a:rPr lang="en-US" dirty="0"/>
              <a:t>teaching?</a:t>
            </a:r>
          </a:p>
          <a:p>
            <a:r>
              <a:rPr lang="en-US" dirty="0"/>
              <a:t>mentoring and advising?</a:t>
            </a:r>
          </a:p>
          <a:p>
            <a:r>
              <a:rPr lang="en-US" dirty="0"/>
              <a:t>engagement in institutional, professional, and community service?</a:t>
            </a:r>
          </a:p>
          <a:p>
            <a:r>
              <a:rPr lang="en-US" dirty="0"/>
              <a:t>navigating institutional policies and culture? </a:t>
            </a:r>
          </a:p>
          <a:p>
            <a:r>
              <a:rPr lang="en-US" dirty="0"/>
              <a:t>balancing teaching, research, and service obligations?</a:t>
            </a:r>
          </a:p>
          <a:p>
            <a:pPr marL="0" indent="0">
              <a:buNone/>
            </a:pPr>
            <a:r>
              <a:rPr lang="en-US" dirty="0"/>
              <a:t>11. Do you collect data on faculty use of support services and professional development resources?</a:t>
            </a:r>
          </a:p>
          <a:p>
            <a:pPr marL="0" indent="0">
              <a:buNone/>
            </a:pPr>
            <a:r>
              <a:rPr lang="en-US" dirty="0"/>
              <a:t>12. Do you collect data on faculty satisfaction with availability and quality of support services and professional development resources?</a:t>
            </a:r>
          </a:p>
          <a:p>
            <a:pPr marL="0" indent="0">
              <a:buNone/>
            </a:pPr>
            <a:endParaRPr lang="en-US" dirty="0"/>
          </a:p>
        </p:txBody>
      </p:sp>
      <p:sp>
        <p:nvSpPr>
          <p:cNvPr id="4" name="Slide Number Placeholder 3"/>
          <p:cNvSpPr>
            <a:spLocks noGrp="1"/>
          </p:cNvSpPr>
          <p:nvPr>
            <p:ph type="sldNum" sz="quarter" idx="12"/>
          </p:nvPr>
        </p:nvSpPr>
        <p:spPr/>
        <p:txBody>
          <a:bodyPr/>
          <a:lstStyle/>
          <a:p>
            <a:fld id="{5C6580D6-9768-A44C-89BA-D224F50263C4}" type="slidenum">
              <a:rPr lang="en-US" smtClean="0"/>
              <a:t>23</a:t>
            </a:fld>
            <a:endParaRPr lang="en-US" dirty="0"/>
          </a:p>
        </p:txBody>
      </p:sp>
    </p:spTree>
    <p:extLst>
      <p:ext uri="{BB962C8B-B14F-4D97-AF65-F5344CB8AC3E}">
        <p14:creationId xmlns:p14="http://schemas.microsoft.com/office/powerpoint/2010/main" val="1069093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Retention/Advancement Questions</a:t>
            </a:r>
          </a:p>
        </p:txBody>
      </p:sp>
      <p:sp>
        <p:nvSpPr>
          <p:cNvPr id="4" name="Slide Number Placeholder 3"/>
          <p:cNvSpPr>
            <a:spLocks noGrp="1"/>
          </p:cNvSpPr>
          <p:nvPr>
            <p:ph type="sldNum" sz="quarter" idx="12"/>
          </p:nvPr>
        </p:nvSpPr>
        <p:spPr/>
        <p:txBody>
          <a:bodyPr/>
          <a:lstStyle/>
          <a:p>
            <a:fld id="{5C6580D6-9768-A44C-89BA-D224F50263C4}" type="slidenum">
              <a:rPr lang="en-US" smtClean="0"/>
              <a:t>24</a:t>
            </a:fld>
            <a:endParaRPr lang="en-US" dirty="0"/>
          </a:p>
        </p:txBody>
      </p:sp>
      <p:sp>
        <p:nvSpPr>
          <p:cNvPr id="3" name="Content Placeholder 2"/>
          <p:cNvSpPr>
            <a:spLocks noGrp="1"/>
          </p:cNvSpPr>
          <p:nvPr>
            <p:ph idx="1"/>
          </p:nvPr>
        </p:nvSpPr>
        <p:spPr>
          <a:xfrm>
            <a:off x="188601" y="1320358"/>
            <a:ext cx="8763655" cy="5306579"/>
          </a:xfrm>
        </p:spPr>
        <p:txBody>
          <a:bodyPr>
            <a:normAutofit fontScale="47500" lnSpcReduction="20000"/>
          </a:bodyPr>
          <a:lstStyle/>
          <a:p>
            <a:pPr marL="0" indent="0">
              <a:buNone/>
            </a:pPr>
            <a:r>
              <a:rPr lang="en-US" dirty="0"/>
              <a:t>1. Is there a centrally organized yearly review process, where faculty discuss their progress towards promotion and/or tenure with their department chair or dean?</a:t>
            </a:r>
          </a:p>
          <a:p>
            <a:pPr marL="0" indent="0">
              <a:buNone/>
            </a:pPr>
            <a:r>
              <a:rPr lang="en-US" dirty="0"/>
              <a:t>2. Are there published guidelines that clearly communicate the criteria and necessary benchmarks candidates must achieve to receive tenure and/or promotion? </a:t>
            </a:r>
          </a:p>
          <a:p>
            <a:pPr marL="0" indent="0">
              <a:buNone/>
            </a:pPr>
            <a:r>
              <a:rPr lang="en-US" dirty="0"/>
              <a:t>3. Are there centrally organized measures in place to ensure that all faculty have access to specific departmental guidance and support in navigating the guidelines for tenure and promotion? Including access to:</a:t>
            </a:r>
          </a:p>
          <a:p>
            <a:r>
              <a:rPr lang="en-US" dirty="0"/>
              <a:t>Mentors and advisors who understand the tenure and promotion process at the institution?</a:t>
            </a:r>
          </a:p>
          <a:p>
            <a:r>
              <a:rPr lang="en-US" dirty="0"/>
              <a:t>Workshops and information sessions?</a:t>
            </a:r>
          </a:p>
          <a:p>
            <a:r>
              <a:rPr lang="en-US" dirty="0"/>
              <a:t>Online resources and manuals?</a:t>
            </a:r>
          </a:p>
          <a:p>
            <a:r>
              <a:rPr lang="en-US" dirty="0"/>
              <a:t>Sample tenure and promotion materials?</a:t>
            </a:r>
          </a:p>
          <a:p>
            <a:pPr marL="0" indent="0">
              <a:buNone/>
            </a:pPr>
            <a:r>
              <a:rPr lang="en-US" dirty="0"/>
              <a:t>4. Is there a formal way to evaluate and incorporate a professor's contribution to campus diversity goals and initiatives in their promotion and tenure review?</a:t>
            </a:r>
          </a:p>
          <a:p>
            <a:pPr marL="0" indent="0">
              <a:buNone/>
            </a:pPr>
            <a:r>
              <a:rPr lang="en-US" dirty="0"/>
              <a:t>5. Are promotion and tenure committees required to complete implicit bias training?</a:t>
            </a:r>
          </a:p>
          <a:p>
            <a:pPr marL="0" indent="0">
              <a:buNone/>
            </a:pPr>
            <a:r>
              <a:rPr lang="en-US" dirty="0"/>
              <a:t>6. Are promotion and tenure committees required to submit written summaries of their meetings and deliberations?</a:t>
            </a:r>
          </a:p>
          <a:p>
            <a:pPr marL="0" indent="0">
              <a:buNone/>
            </a:pPr>
            <a:r>
              <a:rPr lang="en-US" dirty="0"/>
              <a:t>7. Are tenure and promotion committees provided with information and guidance about: </a:t>
            </a:r>
          </a:p>
          <a:p>
            <a:r>
              <a:rPr lang="en-US" dirty="0"/>
              <a:t>how to balance feedback from student evaluations, peer evaluations, and other indicators in assessing teaching quality?</a:t>
            </a:r>
          </a:p>
          <a:p>
            <a:r>
              <a:rPr lang="en-US" dirty="0"/>
              <a:t>criteria that can be used in assessing scholarly productivity and impact, and how those criteria should be weighted in the process?</a:t>
            </a:r>
          </a:p>
          <a:p>
            <a:r>
              <a:rPr lang="en-US" dirty="0"/>
              <a:t>the value of and how to consistently assess engagement in service and community action?</a:t>
            </a:r>
          </a:p>
          <a:p>
            <a:r>
              <a:rPr lang="en-US" dirty="0"/>
              <a:t>the unique challenges of underrepresented faculty and issues related to campus climate?</a:t>
            </a:r>
          </a:p>
          <a:p>
            <a:endParaRPr lang="en-US" dirty="0"/>
          </a:p>
        </p:txBody>
      </p:sp>
    </p:spTree>
    <p:extLst>
      <p:ext uri="{BB962C8B-B14F-4D97-AF65-F5344CB8AC3E}">
        <p14:creationId xmlns:p14="http://schemas.microsoft.com/office/powerpoint/2010/main" val="2667942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Retention/ Support and Satisfaction Questions</a:t>
            </a:r>
          </a:p>
        </p:txBody>
      </p:sp>
      <p:sp>
        <p:nvSpPr>
          <p:cNvPr id="3" name="Content Placeholder 2"/>
          <p:cNvSpPr>
            <a:spLocks noGrp="1"/>
          </p:cNvSpPr>
          <p:nvPr>
            <p:ph sz="half" idx="1"/>
          </p:nvPr>
        </p:nvSpPr>
        <p:spPr>
          <a:xfrm>
            <a:off x="176028" y="1600200"/>
            <a:ext cx="4319772" cy="5121275"/>
          </a:xfrm>
        </p:spPr>
        <p:txBody>
          <a:bodyPr>
            <a:normAutofit fontScale="55000" lnSpcReduction="20000"/>
          </a:bodyPr>
          <a:lstStyle/>
          <a:p>
            <a:pPr marL="0" indent="0">
              <a:buNone/>
            </a:pPr>
            <a:r>
              <a:rPr lang="en-US" dirty="0"/>
              <a:t>1. Do you complete exit interviews or surveys with departing faculty?</a:t>
            </a:r>
          </a:p>
          <a:p>
            <a:pPr marL="0" indent="0">
              <a:buNone/>
            </a:pPr>
            <a:r>
              <a:rPr lang="en-US" dirty="0"/>
              <a:t>2. Are data collected from exit interviews or surveys used to develop retention programs and policies through intentional and centrally organized processes?</a:t>
            </a:r>
          </a:p>
          <a:p>
            <a:pPr marL="0" indent="0">
              <a:buNone/>
            </a:pPr>
            <a:r>
              <a:rPr lang="en-US" dirty="0"/>
              <a:t>3. Are all campus buildings in compliance with regulations specified by the Americans with Disabilities Act?</a:t>
            </a:r>
          </a:p>
          <a:p>
            <a:pPr marL="0" indent="0">
              <a:buNone/>
            </a:pPr>
            <a:r>
              <a:rPr lang="en-US" dirty="0"/>
              <a:t>4. Are there policies and procedures for faculty to report grievances, discriminatory experiences, and microaggressions?</a:t>
            </a:r>
          </a:p>
          <a:p>
            <a:pPr marL="0" indent="0">
              <a:buNone/>
            </a:pPr>
            <a:r>
              <a:rPr lang="en-US" dirty="0"/>
              <a:t>5. Is there a person in the position of faculty advocate or ombudsperson?</a:t>
            </a:r>
          </a:p>
          <a:p>
            <a:pPr marL="0" indent="0">
              <a:buNone/>
            </a:pPr>
            <a:r>
              <a:rPr lang="en-US" dirty="0"/>
              <a:t>6. Are there affinity group organizations offering support and providing resources to: </a:t>
            </a:r>
          </a:p>
          <a:p>
            <a:r>
              <a:rPr lang="en-US" dirty="0"/>
              <a:t>women faculty?</a:t>
            </a:r>
          </a:p>
          <a:p>
            <a:r>
              <a:rPr lang="en-US" dirty="0"/>
              <a:t>faculty of color?</a:t>
            </a:r>
          </a:p>
          <a:p>
            <a:r>
              <a:rPr lang="en-US" dirty="0"/>
              <a:t>faculty who are parents?</a:t>
            </a:r>
          </a:p>
          <a:p>
            <a:r>
              <a:rPr lang="en-US" dirty="0"/>
              <a:t>women of color?</a:t>
            </a:r>
          </a:p>
          <a:p>
            <a:r>
              <a:rPr lang="en-US" dirty="0"/>
              <a:t>faculty with disabilities?</a:t>
            </a:r>
          </a:p>
          <a:p>
            <a:r>
              <a:rPr lang="en-US" dirty="0"/>
              <a:t>faculty who are members of the LGBT community?</a:t>
            </a:r>
          </a:p>
          <a:p>
            <a:r>
              <a:rPr lang="en-US" dirty="0"/>
              <a:t>faculty caring for aging parents or relatives?</a:t>
            </a:r>
          </a:p>
          <a:p>
            <a:endParaRPr lang="en-US" dirty="0"/>
          </a:p>
        </p:txBody>
      </p:sp>
      <p:sp>
        <p:nvSpPr>
          <p:cNvPr id="6" name="Content Placeholder 5"/>
          <p:cNvSpPr>
            <a:spLocks noGrp="1"/>
          </p:cNvSpPr>
          <p:nvPr>
            <p:ph sz="half" idx="2"/>
          </p:nvPr>
        </p:nvSpPr>
        <p:spPr>
          <a:xfrm>
            <a:off x="4648199" y="1600200"/>
            <a:ext cx="4316629" cy="5121275"/>
          </a:xfrm>
        </p:spPr>
        <p:txBody>
          <a:bodyPr>
            <a:normAutofit fontScale="55000" lnSpcReduction="20000"/>
          </a:bodyPr>
          <a:lstStyle/>
          <a:p>
            <a:pPr marL="0" indent="0">
              <a:buNone/>
            </a:pPr>
            <a:r>
              <a:rPr lang="en-US" dirty="0"/>
              <a:t>7. Does the institution have: </a:t>
            </a:r>
          </a:p>
          <a:p>
            <a:r>
              <a:rPr lang="en-US" dirty="0"/>
              <a:t>paid parental or family leave policies?</a:t>
            </a:r>
          </a:p>
          <a:p>
            <a:r>
              <a:rPr lang="en-US" dirty="0"/>
              <a:t>policies that allow faculty to stop or slow their tenure clocks?</a:t>
            </a:r>
          </a:p>
          <a:p>
            <a:r>
              <a:rPr lang="en-US" dirty="0"/>
              <a:t>child care locator services?</a:t>
            </a:r>
          </a:p>
          <a:p>
            <a:r>
              <a:rPr lang="en-US" dirty="0"/>
              <a:t>on-campus child care resources?</a:t>
            </a:r>
          </a:p>
          <a:p>
            <a:pPr marL="0" indent="0">
              <a:buNone/>
            </a:pPr>
            <a:r>
              <a:rPr lang="en-US" dirty="0"/>
              <a:t>8. Are there organized leadership training and development opportunities for faculty?</a:t>
            </a:r>
          </a:p>
          <a:p>
            <a:pPr marL="0" indent="0">
              <a:buNone/>
            </a:pPr>
            <a:r>
              <a:rPr lang="en-US" dirty="0"/>
              <a:t>9. Do departments track whether there is an equitable distribution of: </a:t>
            </a:r>
          </a:p>
          <a:p>
            <a:r>
              <a:rPr lang="en-US" dirty="0"/>
              <a:t>teaching loads?</a:t>
            </a:r>
          </a:p>
          <a:p>
            <a:r>
              <a:rPr lang="en-US" dirty="0"/>
              <a:t>advising loads?</a:t>
            </a:r>
          </a:p>
          <a:p>
            <a:r>
              <a:rPr lang="en-US" dirty="0"/>
              <a:t>committee work and other service assignments?</a:t>
            </a:r>
          </a:p>
          <a:p>
            <a:pPr marL="0" indent="0">
              <a:buNone/>
            </a:pPr>
            <a:r>
              <a:rPr lang="en-US" dirty="0"/>
              <a:t>10. Have faculty had the opportunity to participate in surveys or assessments assessing climate, satisfaction, and/or workload?</a:t>
            </a:r>
          </a:p>
          <a:p>
            <a:pPr marL="0" indent="0">
              <a:buNone/>
            </a:pPr>
            <a:r>
              <a:rPr lang="en-US" dirty="0"/>
              <a:t>11. Have data collected through surveys of faculty climate, satisfaction, or workload been used to develop new policies and programs to promote faculty work life?</a:t>
            </a:r>
          </a:p>
          <a:p>
            <a:pPr marL="0" indent="0">
              <a:buNone/>
            </a:pPr>
            <a:endParaRPr lang="en-US" dirty="0"/>
          </a:p>
        </p:txBody>
      </p:sp>
      <p:sp>
        <p:nvSpPr>
          <p:cNvPr id="4" name="Slide Number Placeholder 3"/>
          <p:cNvSpPr>
            <a:spLocks noGrp="1"/>
          </p:cNvSpPr>
          <p:nvPr>
            <p:ph type="sldNum" sz="quarter" idx="12"/>
          </p:nvPr>
        </p:nvSpPr>
        <p:spPr/>
        <p:txBody>
          <a:bodyPr/>
          <a:lstStyle/>
          <a:p>
            <a:fld id="{5C6580D6-9768-A44C-89BA-D224F50263C4}" type="slidenum">
              <a:rPr lang="en-US" smtClean="0"/>
              <a:t>25</a:t>
            </a:fld>
            <a:endParaRPr lang="en-US" dirty="0"/>
          </a:p>
        </p:txBody>
      </p:sp>
    </p:spTree>
    <p:extLst>
      <p:ext uri="{BB962C8B-B14F-4D97-AF65-F5344CB8AC3E}">
        <p14:creationId xmlns:p14="http://schemas.microsoft.com/office/powerpoint/2010/main" val="3648391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Reflection on Strategies</a:t>
            </a:r>
          </a:p>
        </p:txBody>
      </p:sp>
      <p:sp>
        <p:nvSpPr>
          <p:cNvPr id="4" name="Slide Number Placeholder 3"/>
          <p:cNvSpPr>
            <a:spLocks noGrp="1"/>
          </p:cNvSpPr>
          <p:nvPr>
            <p:ph type="sldNum" sz="quarter" idx="12"/>
          </p:nvPr>
        </p:nvSpPr>
        <p:spPr/>
        <p:txBody>
          <a:bodyPr/>
          <a:lstStyle/>
          <a:p>
            <a:fld id="{5C6580D6-9768-A44C-89BA-D224F50263C4}" type="slidenum">
              <a:rPr lang="en-US" smtClean="0"/>
              <a:t>26</a:t>
            </a:fld>
            <a:endParaRPr lang="en-US" dirty="0"/>
          </a:p>
        </p:txBody>
      </p:sp>
      <p:sp>
        <p:nvSpPr>
          <p:cNvPr id="3" name="Content Placeholder 2"/>
          <p:cNvSpPr>
            <a:spLocks noGrp="1"/>
          </p:cNvSpPr>
          <p:nvPr>
            <p:ph idx="1"/>
          </p:nvPr>
        </p:nvSpPr>
        <p:spPr>
          <a:xfrm>
            <a:off x="187739" y="1417638"/>
            <a:ext cx="8724347" cy="5303837"/>
          </a:xfrm>
        </p:spPr>
        <p:txBody>
          <a:bodyPr>
            <a:normAutofit fontScale="55000" lnSpcReduction="20000"/>
          </a:bodyPr>
          <a:lstStyle/>
          <a:p>
            <a:r>
              <a:rPr lang="en-US" dirty="0"/>
              <a:t>What are the strongest/most effective strategies, policies, and programs that you have instituted in regards to:</a:t>
            </a:r>
          </a:p>
          <a:p>
            <a:pPr lvl="1"/>
            <a:r>
              <a:rPr lang="en-US" dirty="0"/>
              <a:t>Recruitment (at the institutional, college, and departmental levels)</a:t>
            </a:r>
          </a:p>
          <a:p>
            <a:pPr lvl="1"/>
            <a:r>
              <a:rPr lang="en-US" dirty="0"/>
              <a:t>Transition (at the institutional, college, and departmental levels)</a:t>
            </a:r>
          </a:p>
          <a:p>
            <a:pPr lvl="1"/>
            <a:r>
              <a:rPr lang="en-US" dirty="0"/>
              <a:t>Retention (at the institutional, college, and departmental levels)</a:t>
            </a:r>
          </a:p>
          <a:p>
            <a:r>
              <a:rPr lang="en-US" dirty="0"/>
              <a:t>Where has your institution struggled, missed opportunities, or faced challenges in regards to:</a:t>
            </a:r>
          </a:p>
          <a:p>
            <a:pPr lvl="1"/>
            <a:r>
              <a:rPr lang="en-US" dirty="0"/>
              <a:t>Recruitment (at the institutional, college, and departmental levels)</a:t>
            </a:r>
          </a:p>
          <a:p>
            <a:pPr lvl="1"/>
            <a:r>
              <a:rPr lang="en-US" dirty="0"/>
              <a:t>Transition (at the institutional, college, and departmental levels)</a:t>
            </a:r>
          </a:p>
          <a:p>
            <a:pPr lvl="1"/>
            <a:r>
              <a:rPr lang="en-US" dirty="0"/>
              <a:t>Retention (at the institutional, college, and departmental levels)</a:t>
            </a:r>
          </a:p>
          <a:p>
            <a:r>
              <a:rPr lang="en-US" dirty="0"/>
              <a:t>Based on your self assessment, what steps will you take to address the challenges you’ve uncovered?</a:t>
            </a:r>
          </a:p>
          <a:p>
            <a:pPr lvl="1"/>
            <a:r>
              <a:rPr lang="en-US" dirty="0"/>
              <a:t>Recruitment (at the institutional, college, and departmental levels)</a:t>
            </a:r>
          </a:p>
          <a:p>
            <a:pPr lvl="1"/>
            <a:r>
              <a:rPr lang="en-US" dirty="0"/>
              <a:t>Transition (at the institutional, college, and departmental levels)</a:t>
            </a:r>
          </a:p>
          <a:p>
            <a:pPr lvl="1"/>
            <a:r>
              <a:rPr lang="en-US" dirty="0"/>
              <a:t>Retention (at the institutional, college, and departmental levels)</a:t>
            </a:r>
          </a:p>
          <a:p>
            <a:r>
              <a:rPr lang="en-US" dirty="0"/>
              <a:t>What additional data or information do you need to collect to better understand the state of faculty diversity on your campus?</a:t>
            </a:r>
          </a:p>
          <a:p>
            <a:pPr lvl="1"/>
            <a:r>
              <a:rPr lang="en-US" dirty="0"/>
              <a:t>Recruitment (at the institutional, college, and departmental levels)</a:t>
            </a:r>
          </a:p>
          <a:p>
            <a:pPr lvl="1"/>
            <a:r>
              <a:rPr lang="en-US" dirty="0"/>
              <a:t>Transition (at the institutional, college, and departmental levels)</a:t>
            </a:r>
          </a:p>
          <a:p>
            <a:pPr lvl="1"/>
            <a:r>
              <a:rPr lang="en-US" dirty="0"/>
              <a:t>Retention (at the institutional, college, and departmental levels)</a:t>
            </a:r>
          </a:p>
        </p:txBody>
      </p:sp>
    </p:spTree>
    <p:extLst>
      <p:ext uri="{BB962C8B-B14F-4D97-AF65-F5344CB8AC3E}">
        <p14:creationId xmlns:p14="http://schemas.microsoft.com/office/powerpoint/2010/main" val="1691100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795599"/>
            <a:ext cx="7772400" cy="1362075"/>
          </a:xfrm>
        </p:spPr>
        <p:txBody>
          <a:bodyPr/>
          <a:lstStyle/>
          <a:p>
            <a:r>
              <a:rPr lang="en-US" dirty="0"/>
              <a:t>3. Engaging in Collective impact</a:t>
            </a:r>
          </a:p>
        </p:txBody>
      </p:sp>
      <p:sp>
        <p:nvSpPr>
          <p:cNvPr id="3" name="Text Placeholder 2"/>
          <p:cNvSpPr>
            <a:spLocks noGrp="1"/>
          </p:cNvSpPr>
          <p:nvPr>
            <p:ph type="body" idx="1"/>
          </p:nvPr>
        </p:nvSpPr>
        <p:spPr>
          <a:xfrm>
            <a:off x="722313" y="2668605"/>
            <a:ext cx="7772400" cy="1500187"/>
          </a:xfrm>
        </p:spPr>
        <p:txBody>
          <a:bodyPr anchor="t">
            <a:normAutofit/>
          </a:bodyPr>
          <a:lstStyle/>
          <a:p>
            <a:r>
              <a:rPr lang="en-US" sz="2800" dirty="0"/>
              <a:t>How can organizations outside of institutions support campus-level efforts to increase faculty diversity? </a:t>
            </a:r>
          </a:p>
        </p:txBody>
      </p:sp>
      <p:sp>
        <p:nvSpPr>
          <p:cNvPr id="4" name="Slide Number Placeholder 3"/>
          <p:cNvSpPr>
            <a:spLocks noGrp="1"/>
          </p:cNvSpPr>
          <p:nvPr>
            <p:ph type="sldNum" sz="quarter" idx="12"/>
          </p:nvPr>
        </p:nvSpPr>
        <p:spPr/>
        <p:txBody>
          <a:bodyPr/>
          <a:lstStyle/>
          <a:p>
            <a:fld id="{5C6580D6-9768-A44C-89BA-D224F50263C4}" type="slidenum">
              <a:rPr lang="en-US" smtClean="0"/>
              <a:t>27</a:t>
            </a:fld>
            <a:endParaRPr lang="en-US" dirty="0"/>
          </a:p>
        </p:txBody>
      </p:sp>
    </p:spTree>
    <p:extLst>
      <p:ext uri="{BB962C8B-B14F-4D97-AF65-F5344CB8AC3E}">
        <p14:creationId xmlns:p14="http://schemas.microsoft.com/office/powerpoint/2010/main" val="39651031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Institutions Are Nested in a Larger Framework of Organizations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26629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5C6580D6-9768-A44C-89BA-D224F50263C4}" type="slidenum">
              <a:rPr lang="en-US" smtClean="0"/>
              <a:t>28</a:t>
            </a:fld>
            <a:endParaRPr lang="en-US" dirty="0"/>
          </a:p>
        </p:txBody>
      </p:sp>
    </p:spTree>
    <p:extLst>
      <p:ext uri="{BB962C8B-B14F-4D97-AF65-F5344CB8AC3E}">
        <p14:creationId xmlns:p14="http://schemas.microsoft.com/office/powerpoint/2010/main" val="1386563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2800" dirty="0"/>
              <a:t>Thinking About the Engagement of State Systems and Super Systems in Efforts to Promote Faculty Diversity</a:t>
            </a:r>
          </a:p>
        </p:txBody>
      </p:sp>
      <p:sp>
        <p:nvSpPr>
          <p:cNvPr id="6" name="Content Placeholder 5"/>
          <p:cNvSpPr>
            <a:spLocks noGrp="1"/>
          </p:cNvSpPr>
          <p:nvPr>
            <p:ph idx="1"/>
          </p:nvPr>
        </p:nvSpPr>
        <p:spPr>
          <a:xfrm>
            <a:off x="457200" y="1600200"/>
            <a:ext cx="8229600" cy="4876800"/>
          </a:xfrm>
        </p:spPr>
        <p:txBody>
          <a:bodyPr>
            <a:normAutofit fontScale="92500" lnSpcReduction="20000"/>
          </a:bodyPr>
          <a:lstStyle/>
          <a:p>
            <a:pPr marL="342900" lvl="1" indent="-342900">
              <a:buFont typeface="Arial"/>
              <a:buChar char="•"/>
            </a:pPr>
            <a:r>
              <a:rPr lang="en-US" sz="3000" dirty="0"/>
              <a:t>Several aspects of the model may be hard to shape directly at the Super System level (e.g., hiring decisions, APT decisions, transition activities)</a:t>
            </a:r>
          </a:p>
          <a:p>
            <a:pPr marL="342900" lvl="1" indent="-342900">
              <a:buFont typeface="Arial"/>
              <a:buChar char="•"/>
            </a:pPr>
            <a:r>
              <a:rPr lang="en-US" sz="3000" dirty="0"/>
              <a:t>However, there are areas that larger systems external to campuses may have greater success (e.g., outreach, skill development) </a:t>
            </a:r>
          </a:p>
          <a:p>
            <a:r>
              <a:rPr lang="en-US" sz="3000" dirty="0"/>
              <a:t>Our tool highlights potential levers, as well as areas of institutional responsibility in the process</a:t>
            </a:r>
          </a:p>
          <a:p>
            <a:pPr lvl="1"/>
            <a:r>
              <a:rPr lang="en-US" sz="2600" dirty="0"/>
              <a:t>It is important to assess current practice and aggregation for a resource guide.</a:t>
            </a:r>
          </a:p>
          <a:p>
            <a:pPr lvl="1"/>
            <a:r>
              <a:rPr lang="en-US" sz="2600" dirty="0"/>
              <a:t>We also encourage creative thinking about the unique strengths and scope of these organizations and how they can play a role in institutional success.</a:t>
            </a:r>
          </a:p>
        </p:txBody>
      </p:sp>
      <p:sp>
        <p:nvSpPr>
          <p:cNvPr id="2" name="Slide Number Placeholder 1"/>
          <p:cNvSpPr>
            <a:spLocks noGrp="1"/>
          </p:cNvSpPr>
          <p:nvPr>
            <p:ph type="sldNum" sz="quarter" idx="12"/>
          </p:nvPr>
        </p:nvSpPr>
        <p:spPr/>
        <p:txBody>
          <a:bodyPr/>
          <a:lstStyle/>
          <a:p>
            <a:fld id="{5C6580D6-9768-A44C-89BA-D224F50263C4}" type="slidenum">
              <a:rPr lang="en-US" smtClean="0"/>
              <a:t>29</a:t>
            </a:fld>
            <a:endParaRPr lang="en-US" dirty="0"/>
          </a:p>
        </p:txBody>
      </p:sp>
    </p:spTree>
    <p:extLst>
      <p:ext uri="{BB962C8B-B14F-4D97-AF65-F5344CB8AC3E}">
        <p14:creationId xmlns:p14="http://schemas.microsoft.com/office/powerpoint/2010/main" val="4260433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34495"/>
            <a:ext cx="7772400" cy="1362075"/>
          </a:xfrm>
        </p:spPr>
        <p:txBody>
          <a:bodyPr>
            <a:normAutofit fontScale="90000"/>
          </a:bodyPr>
          <a:lstStyle/>
          <a:p>
            <a:r>
              <a:rPr lang="en-US" dirty="0"/>
              <a:t>1. Explaining the Framework and its foundation in scholarship and practice</a:t>
            </a:r>
          </a:p>
        </p:txBody>
      </p:sp>
      <p:sp>
        <p:nvSpPr>
          <p:cNvPr id="3" name="Content Placeholder 2"/>
          <p:cNvSpPr>
            <a:spLocks noGrp="1"/>
          </p:cNvSpPr>
          <p:nvPr>
            <p:ph type="body" idx="1"/>
          </p:nvPr>
        </p:nvSpPr>
        <p:spPr>
          <a:xfrm>
            <a:off x="722313" y="2906713"/>
            <a:ext cx="7772400" cy="2395537"/>
          </a:xfrm>
        </p:spPr>
        <p:txBody>
          <a:bodyPr>
            <a:normAutofit/>
          </a:bodyPr>
          <a:lstStyle/>
          <a:p>
            <a:r>
              <a:rPr lang="en-US" sz="3200" dirty="0"/>
              <a:t>How do we increase and maintain faculty diversity at the institutional level?</a:t>
            </a:r>
          </a:p>
          <a:p>
            <a:r>
              <a:rPr lang="en-US" sz="3200" dirty="0"/>
              <a:t>How do we shift attention to institutional challenges and efforts to increase diversity? </a:t>
            </a:r>
          </a:p>
        </p:txBody>
      </p:sp>
      <p:sp>
        <p:nvSpPr>
          <p:cNvPr id="4" name="Slide Number Placeholder 3"/>
          <p:cNvSpPr>
            <a:spLocks noGrp="1"/>
          </p:cNvSpPr>
          <p:nvPr>
            <p:ph type="sldNum" sz="quarter" idx="12"/>
          </p:nvPr>
        </p:nvSpPr>
        <p:spPr/>
        <p:txBody>
          <a:bodyPr/>
          <a:lstStyle/>
          <a:p>
            <a:fld id="{5C6580D6-9768-A44C-89BA-D224F50263C4}" type="slidenum">
              <a:rPr lang="en-US" smtClean="0"/>
              <a:t>3</a:t>
            </a:fld>
            <a:endParaRPr lang="en-US" dirty="0"/>
          </a:p>
        </p:txBody>
      </p:sp>
    </p:spTree>
    <p:extLst>
      <p:ext uri="{BB962C8B-B14F-4D97-AF65-F5344CB8AC3E}">
        <p14:creationId xmlns:p14="http://schemas.microsoft.com/office/powerpoint/2010/main" val="2711044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Super Systems - Potential Opportunities for Influence</a:t>
            </a:r>
          </a:p>
        </p:txBody>
      </p:sp>
      <p:sp>
        <p:nvSpPr>
          <p:cNvPr id="6" name="Content Placeholder 5"/>
          <p:cNvSpPr>
            <a:spLocks noGrp="1"/>
          </p:cNvSpPr>
          <p:nvPr>
            <p:ph idx="1"/>
          </p:nvPr>
        </p:nvSpPr>
        <p:spPr/>
        <p:txBody>
          <a:bodyPr>
            <a:normAutofit fontScale="85000" lnSpcReduction="20000"/>
          </a:bodyPr>
          <a:lstStyle/>
          <a:p>
            <a:r>
              <a:rPr lang="en-US" dirty="0"/>
              <a:t>Outreach </a:t>
            </a:r>
          </a:p>
          <a:p>
            <a:pPr lvl="1"/>
            <a:r>
              <a:rPr lang="en-US" dirty="0"/>
              <a:t>Develop large postdoctoral programs serving multiple institutions in a super system or network</a:t>
            </a:r>
          </a:p>
          <a:p>
            <a:r>
              <a:rPr lang="en-US" dirty="0"/>
              <a:t>Satisfaction and Support</a:t>
            </a:r>
          </a:p>
          <a:p>
            <a:pPr lvl="1"/>
            <a:r>
              <a:rPr lang="en-US" dirty="0"/>
              <a:t>Build formal networks for faculty to connect and support each other (see Kerry Ann Rockquemore as an example)</a:t>
            </a:r>
          </a:p>
          <a:p>
            <a:r>
              <a:rPr lang="en-US" dirty="0"/>
              <a:t>Skill Development</a:t>
            </a:r>
          </a:p>
          <a:p>
            <a:pPr lvl="1"/>
            <a:r>
              <a:rPr lang="en-US" dirty="0"/>
              <a:t>Funding opportunities to support seed grants</a:t>
            </a:r>
          </a:p>
          <a:p>
            <a:pPr lvl="1"/>
            <a:r>
              <a:rPr lang="en-US" dirty="0"/>
              <a:t>Larger conferences and meetings to support teaching skills </a:t>
            </a:r>
          </a:p>
          <a:p>
            <a:r>
              <a:rPr lang="en-US" dirty="0"/>
              <a:t>Hiring, Yield, Transition, and Advancement</a:t>
            </a:r>
          </a:p>
          <a:p>
            <a:pPr lvl="1"/>
            <a:r>
              <a:rPr lang="en-US" dirty="0"/>
              <a:t>Super systems can provide tools and resources to guide best practice</a:t>
            </a:r>
          </a:p>
          <a:p>
            <a:pPr marL="457200" lvl="1" indent="0">
              <a:buNone/>
            </a:pPr>
            <a:endParaRPr lang="en-US" dirty="0"/>
          </a:p>
          <a:p>
            <a:pPr lvl="2"/>
            <a:endParaRPr lang="en-US" dirty="0"/>
          </a:p>
        </p:txBody>
      </p:sp>
      <p:sp>
        <p:nvSpPr>
          <p:cNvPr id="3" name="Slide Number Placeholder 2"/>
          <p:cNvSpPr>
            <a:spLocks noGrp="1"/>
          </p:cNvSpPr>
          <p:nvPr>
            <p:ph type="sldNum" sz="quarter" idx="12"/>
          </p:nvPr>
        </p:nvSpPr>
        <p:spPr/>
        <p:txBody>
          <a:bodyPr/>
          <a:lstStyle/>
          <a:p>
            <a:fld id="{5C6580D6-9768-A44C-89BA-D224F50263C4}" type="slidenum">
              <a:rPr lang="en-US" smtClean="0"/>
              <a:t>30</a:t>
            </a:fld>
            <a:endParaRPr lang="en-US" dirty="0"/>
          </a:p>
        </p:txBody>
      </p:sp>
    </p:spTree>
    <p:extLst>
      <p:ext uri="{BB962C8B-B14F-4D97-AF65-F5344CB8AC3E}">
        <p14:creationId xmlns:p14="http://schemas.microsoft.com/office/powerpoint/2010/main" val="3276142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State Systems - Potential Opportunities for Influence</a:t>
            </a:r>
          </a:p>
        </p:txBody>
      </p:sp>
      <p:pic>
        <p:nvPicPr>
          <p:cNvPr id="4" name="Content Placeholder 3" descr="Faculty Diversity Model.png"/>
          <p:cNvPicPr>
            <a:picLocks noGrp="1" noChangeAspect="1"/>
          </p:cNvPicPr>
          <p:nvPr>
            <p:ph sz="half" idx="1"/>
          </p:nvPr>
        </p:nvPicPr>
        <p:blipFill>
          <a:blip r:embed="rId2">
            <a:extLst>
              <a:ext uri="{28A0092B-C50C-407E-A947-70E740481C1C}">
                <a14:useLocalDpi xmlns:a14="http://schemas.microsoft.com/office/drawing/2010/main" val="0"/>
              </a:ext>
            </a:extLst>
          </a:blip>
          <a:srcRect t="-18951" b="-18951"/>
          <a:stretch>
            <a:fillRect/>
          </a:stretch>
        </p:blipFill>
        <p:spPr>
          <a:xfrm>
            <a:off x="457200" y="1931490"/>
            <a:ext cx="4038600" cy="4525963"/>
          </a:xfrm>
        </p:spPr>
      </p:pic>
      <p:sp>
        <p:nvSpPr>
          <p:cNvPr id="6" name="Content Placeholder 5"/>
          <p:cNvSpPr>
            <a:spLocks noGrp="1"/>
          </p:cNvSpPr>
          <p:nvPr>
            <p:ph sz="half" idx="2"/>
          </p:nvPr>
        </p:nvSpPr>
        <p:spPr>
          <a:xfrm>
            <a:off x="4648200" y="1739900"/>
            <a:ext cx="4038600" cy="4724400"/>
          </a:xfrm>
        </p:spPr>
        <p:txBody>
          <a:bodyPr>
            <a:normAutofit fontScale="62500" lnSpcReduction="20000"/>
          </a:bodyPr>
          <a:lstStyle/>
          <a:p>
            <a:r>
              <a:rPr lang="en-US" dirty="0"/>
              <a:t>Outreach </a:t>
            </a:r>
          </a:p>
          <a:p>
            <a:pPr lvl="1"/>
            <a:r>
              <a:rPr lang="en-US" dirty="0"/>
              <a:t>Maintain a database of system doctoral alumni, area of study, productivity, and area of employment  </a:t>
            </a:r>
          </a:p>
          <a:p>
            <a:r>
              <a:rPr lang="en-US" dirty="0"/>
              <a:t>Satisfaction and Support</a:t>
            </a:r>
          </a:p>
          <a:p>
            <a:pPr lvl="1"/>
            <a:r>
              <a:rPr lang="en-US" dirty="0"/>
              <a:t>Host summer conferences and retreats that allow faculty system-wide to connect</a:t>
            </a:r>
          </a:p>
          <a:p>
            <a:r>
              <a:rPr lang="en-US" dirty="0"/>
              <a:t>Skill Development</a:t>
            </a:r>
          </a:p>
          <a:p>
            <a:pPr lvl="1"/>
            <a:r>
              <a:rPr lang="en-US" dirty="0"/>
              <a:t>Create programs that foster collaboration between junior and senior scholars within the larger system</a:t>
            </a:r>
          </a:p>
          <a:p>
            <a:r>
              <a:rPr lang="en-US" dirty="0"/>
              <a:t>Hiring, Yield, Transition, and Advancement</a:t>
            </a:r>
          </a:p>
          <a:p>
            <a:pPr lvl="1"/>
            <a:r>
              <a:rPr lang="en-US" dirty="0"/>
              <a:t>System level policies that promote consistency across institutions within the group</a:t>
            </a:r>
          </a:p>
          <a:p>
            <a:pPr lvl="2"/>
            <a:r>
              <a:rPr lang="en-US" dirty="0"/>
              <a:t>APT processes</a:t>
            </a:r>
          </a:p>
          <a:p>
            <a:pPr lvl="2"/>
            <a:r>
              <a:rPr lang="en-US" dirty="0"/>
              <a:t>Implicit bias training </a:t>
            </a:r>
          </a:p>
          <a:p>
            <a:pPr lvl="1"/>
            <a:endParaRPr lang="en-US" dirty="0"/>
          </a:p>
          <a:p>
            <a:pPr marL="457200" lvl="1" indent="0">
              <a:buNone/>
            </a:pPr>
            <a:endParaRPr lang="en-US" dirty="0"/>
          </a:p>
          <a:p>
            <a:pPr lvl="2"/>
            <a:endParaRPr lang="en-US" dirty="0"/>
          </a:p>
        </p:txBody>
      </p:sp>
      <p:sp>
        <p:nvSpPr>
          <p:cNvPr id="3" name="Slide Number Placeholder 2"/>
          <p:cNvSpPr>
            <a:spLocks noGrp="1"/>
          </p:cNvSpPr>
          <p:nvPr>
            <p:ph type="sldNum" sz="quarter" idx="12"/>
          </p:nvPr>
        </p:nvSpPr>
        <p:spPr/>
        <p:txBody>
          <a:bodyPr/>
          <a:lstStyle/>
          <a:p>
            <a:fld id="{5C6580D6-9768-A44C-89BA-D224F50263C4}" type="slidenum">
              <a:rPr lang="en-US" smtClean="0"/>
              <a:t>31</a:t>
            </a:fld>
            <a:endParaRPr lang="en-US" dirty="0"/>
          </a:p>
        </p:txBody>
      </p:sp>
      <p:sp>
        <p:nvSpPr>
          <p:cNvPr id="7" name="TextBox 6"/>
          <p:cNvSpPr txBox="1"/>
          <p:nvPr/>
        </p:nvSpPr>
        <p:spPr>
          <a:xfrm>
            <a:off x="457200" y="1942533"/>
            <a:ext cx="4038600" cy="646331"/>
          </a:xfrm>
          <a:prstGeom prst="rect">
            <a:avLst/>
          </a:prstGeom>
          <a:noFill/>
        </p:spPr>
        <p:txBody>
          <a:bodyPr wrap="square" rtlCol="0">
            <a:spAutoFit/>
          </a:bodyPr>
          <a:lstStyle/>
          <a:p>
            <a:pPr algn="ctr"/>
            <a:r>
              <a:rPr lang="en-US" b="1" dirty="0"/>
              <a:t>Institutional Model for Increasing Faculty Diversity</a:t>
            </a:r>
          </a:p>
        </p:txBody>
      </p:sp>
    </p:spTree>
    <p:extLst>
      <p:ext uri="{BB962C8B-B14F-4D97-AF65-F5344CB8AC3E}">
        <p14:creationId xmlns:p14="http://schemas.microsoft.com/office/powerpoint/2010/main" val="1369540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Next Steps</a:t>
            </a:r>
          </a:p>
        </p:txBody>
      </p:sp>
      <p:sp>
        <p:nvSpPr>
          <p:cNvPr id="6" name="Text Placeholder 5"/>
          <p:cNvSpPr>
            <a:spLocks noGrp="1"/>
          </p:cNvSpPr>
          <p:nvPr>
            <p:ph type="body" idx="1"/>
          </p:nvPr>
        </p:nvSpPr>
        <p:spPr/>
        <p:txBody>
          <a:bodyPr/>
          <a:lstStyle/>
          <a:p>
            <a:r>
              <a:rPr lang="en-US" dirty="0"/>
              <a:t>Where do we go from here?</a:t>
            </a:r>
          </a:p>
        </p:txBody>
      </p:sp>
      <p:sp>
        <p:nvSpPr>
          <p:cNvPr id="2" name="Slide Number Placeholder 1"/>
          <p:cNvSpPr>
            <a:spLocks noGrp="1"/>
          </p:cNvSpPr>
          <p:nvPr>
            <p:ph type="sldNum" sz="quarter" idx="12"/>
          </p:nvPr>
        </p:nvSpPr>
        <p:spPr/>
        <p:txBody>
          <a:bodyPr/>
          <a:lstStyle/>
          <a:p>
            <a:fld id="{5C6580D6-9768-A44C-89BA-D224F50263C4}" type="slidenum">
              <a:rPr lang="en-US" smtClean="0"/>
              <a:t>32</a:t>
            </a:fld>
            <a:endParaRPr lang="en-US" dirty="0"/>
          </a:p>
        </p:txBody>
      </p:sp>
    </p:spTree>
    <p:extLst>
      <p:ext uri="{BB962C8B-B14F-4D97-AF65-F5344CB8AC3E}">
        <p14:creationId xmlns:p14="http://schemas.microsoft.com/office/powerpoint/2010/main" val="2412041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Moving This Work Forward</a:t>
            </a:r>
          </a:p>
        </p:txBody>
      </p:sp>
      <p:sp>
        <p:nvSpPr>
          <p:cNvPr id="5" name="Content Placeholder 4"/>
          <p:cNvSpPr>
            <a:spLocks noGrp="1"/>
          </p:cNvSpPr>
          <p:nvPr>
            <p:ph idx="1"/>
          </p:nvPr>
        </p:nvSpPr>
        <p:spPr>
          <a:xfrm>
            <a:off x="457200" y="1600200"/>
            <a:ext cx="8229600" cy="4889500"/>
          </a:xfrm>
        </p:spPr>
        <p:txBody>
          <a:bodyPr>
            <a:normAutofit fontScale="92500" lnSpcReduction="10000"/>
          </a:bodyPr>
          <a:lstStyle/>
          <a:p>
            <a:r>
              <a:rPr lang="en-US" dirty="0"/>
              <a:t>Feedback</a:t>
            </a:r>
          </a:p>
          <a:p>
            <a:pPr lvl="1"/>
            <a:r>
              <a:rPr lang="en-US" dirty="0"/>
              <a:t>The model</a:t>
            </a:r>
          </a:p>
          <a:p>
            <a:pPr lvl="1"/>
            <a:r>
              <a:rPr lang="en-US" dirty="0"/>
              <a:t>The self-study tool</a:t>
            </a:r>
          </a:p>
          <a:p>
            <a:pPr lvl="2"/>
            <a:r>
              <a:rPr lang="en-US" dirty="0"/>
              <a:t>Should all of the data requests appear together, or throughout the document? </a:t>
            </a:r>
          </a:p>
          <a:p>
            <a:pPr lvl="2"/>
            <a:r>
              <a:rPr lang="en-US" dirty="0"/>
              <a:t>Wording of questions</a:t>
            </a:r>
          </a:p>
          <a:p>
            <a:pPr lvl="2"/>
            <a:r>
              <a:rPr lang="en-US" dirty="0"/>
              <a:t>Too much?  Too little? Accessible?</a:t>
            </a:r>
          </a:p>
          <a:p>
            <a:pPr lvl="1"/>
            <a:r>
              <a:rPr lang="en-US" dirty="0"/>
              <a:t>Potential ways for systems and super systems to engage in this work</a:t>
            </a:r>
          </a:p>
          <a:p>
            <a:r>
              <a:rPr lang="en-US" dirty="0"/>
              <a:t>Identification of effective practices being employed to promote faculty diversity</a:t>
            </a:r>
          </a:p>
        </p:txBody>
      </p:sp>
      <p:sp>
        <p:nvSpPr>
          <p:cNvPr id="2" name="Slide Number Placeholder 1"/>
          <p:cNvSpPr>
            <a:spLocks noGrp="1"/>
          </p:cNvSpPr>
          <p:nvPr>
            <p:ph type="sldNum" sz="quarter" idx="12"/>
          </p:nvPr>
        </p:nvSpPr>
        <p:spPr/>
        <p:txBody>
          <a:bodyPr/>
          <a:lstStyle/>
          <a:p>
            <a:fld id="{5C6580D6-9768-A44C-89BA-D224F50263C4}" type="slidenum">
              <a:rPr lang="en-US" smtClean="0"/>
              <a:t>33</a:t>
            </a:fld>
            <a:endParaRPr lang="en-US" dirty="0"/>
          </a:p>
        </p:txBody>
      </p:sp>
    </p:spTree>
    <p:extLst>
      <p:ext uri="{BB962C8B-B14F-4D97-AF65-F5344CB8AC3E}">
        <p14:creationId xmlns:p14="http://schemas.microsoft.com/office/powerpoint/2010/main" val="1497896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APLU INCLUDES Faculty Diversity Task Force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6338323"/>
              </p:ext>
            </p:extLst>
          </p:nvPr>
        </p:nvGraphicFramePr>
        <p:xfrm>
          <a:off x="457200" y="2056573"/>
          <a:ext cx="8229600" cy="431292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a:t>M. Roy Wilson</a:t>
                      </a:r>
                      <a:r>
                        <a:rPr lang="en-US" baseline="0" dirty="0"/>
                        <a:t> (Co-chair)</a:t>
                      </a:r>
                      <a:endParaRPr lang="en-US" dirty="0"/>
                    </a:p>
                  </a:txBody>
                  <a:tcPr/>
                </a:tc>
                <a:tc>
                  <a:txBody>
                    <a:bodyPr/>
                    <a:lstStyle/>
                    <a:p>
                      <a:r>
                        <a:rPr lang="en-US" dirty="0"/>
                        <a:t>President</a:t>
                      </a:r>
                    </a:p>
                  </a:txBody>
                  <a:tcPr/>
                </a:tc>
                <a:tc>
                  <a:txBody>
                    <a:bodyPr/>
                    <a:lstStyle/>
                    <a:p>
                      <a:r>
                        <a:rPr lang="en-US" dirty="0"/>
                        <a:t>Wayne State University</a:t>
                      </a:r>
                    </a:p>
                  </a:txBody>
                  <a:tcPr/>
                </a:tc>
                <a:extLst>
                  <a:ext uri="{0D108BD9-81ED-4DB2-BD59-A6C34878D82A}">
                    <a16:rowId xmlns:a16="http://schemas.microsoft.com/office/drawing/2014/main" val="10000"/>
                  </a:ext>
                </a:extLst>
              </a:tr>
              <a:tr h="370840">
                <a:tc>
                  <a:txBody>
                    <a:bodyPr/>
                    <a:lstStyle/>
                    <a:p>
                      <a:r>
                        <a:rPr lang="en-US" dirty="0"/>
                        <a:t>Ruth</a:t>
                      </a:r>
                      <a:r>
                        <a:rPr lang="en-US" baseline="0" dirty="0"/>
                        <a:t> Watkins (Co-chair)</a:t>
                      </a:r>
                      <a:endParaRPr lang="en-US" dirty="0"/>
                    </a:p>
                  </a:txBody>
                  <a:tcPr/>
                </a:tc>
                <a:tc>
                  <a:txBody>
                    <a:bodyPr/>
                    <a:lstStyle/>
                    <a:p>
                      <a:r>
                        <a:rPr lang="en-US" dirty="0"/>
                        <a:t>Provost</a:t>
                      </a:r>
                    </a:p>
                  </a:txBody>
                  <a:tcPr/>
                </a:tc>
                <a:tc>
                  <a:txBody>
                    <a:bodyPr/>
                    <a:lstStyle/>
                    <a:p>
                      <a:r>
                        <a:rPr lang="en-US" dirty="0"/>
                        <a:t>University of Utah</a:t>
                      </a:r>
                    </a:p>
                  </a:txBody>
                  <a:tcPr/>
                </a:tc>
                <a:extLst>
                  <a:ext uri="{0D108BD9-81ED-4DB2-BD59-A6C34878D82A}">
                    <a16:rowId xmlns:a16="http://schemas.microsoft.com/office/drawing/2014/main" val="10001"/>
                  </a:ext>
                </a:extLst>
              </a:tr>
              <a:tr h="370840">
                <a:tc>
                  <a:txBody>
                    <a:bodyPr/>
                    <a:lstStyle/>
                    <a:p>
                      <a:r>
                        <a:rPr lang="en-US" dirty="0"/>
                        <a:t>Ann</a:t>
                      </a:r>
                      <a:r>
                        <a:rPr lang="en-US" baseline="0" dirty="0"/>
                        <a:t> E. Austin</a:t>
                      </a:r>
                      <a:endParaRPr lang="en-US" dirty="0"/>
                    </a:p>
                  </a:txBody>
                  <a:tcPr/>
                </a:tc>
                <a:tc>
                  <a:txBody>
                    <a:bodyPr/>
                    <a:lstStyle/>
                    <a:p>
                      <a:r>
                        <a:rPr lang="en-US" dirty="0"/>
                        <a:t>Associate Dean for Research,</a:t>
                      </a:r>
                      <a:r>
                        <a:rPr lang="en-US" baseline="0" dirty="0"/>
                        <a:t> </a:t>
                      </a:r>
                      <a:r>
                        <a:rPr lang="en-US" dirty="0"/>
                        <a:t>Professor</a:t>
                      </a:r>
                    </a:p>
                  </a:txBody>
                  <a:tcPr/>
                </a:tc>
                <a:tc>
                  <a:txBody>
                    <a:bodyPr/>
                    <a:lstStyle/>
                    <a:p>
                      <a:r>
                        <a:rPr lang="en-US" dirty="0"/>
                        <a:t>Michigan State University</a:t>
                      </a:r>
                    </a:p>
                  </a:txBody>
                  <a:tcPr/>
                </a:tc>
                <a:extLst>
                  <a:ext uri="{0D108BD9-81ED-4DB2-BD59-A6C34878D82A}">
                    <a16:rowId xmlns:a16="http://schemas.microsoft.com/office/drawing/2014/main" val="10002"/>
                  </a:ext>
                </a:extLst>
              </a:tr>
              <a:tr h="370840">
                <a:tc>
                  <a:txBody>
                    <a:bodyPr/>
                    <a:lstStyle/>
                    <a:p>
                      <a:r>
                        <a:rPr lang="en-US" dirty="0"/>
                        <a:t>Susan Carlson</a:t>
                      </a:r>
                    </a:p>
                  </a:txBody>
                  <a:tcPr/>
                </a:tc>
                <a:tc>
                  <a:txBody>
                    <a:bodyPr/>
                    <a:lstStyle/>
                    <a:p>
                      <a:r>
                        <a:rPr lang="en-US" dirty="0"/>
                        <a:t>VP for Academic Personnel and</a:t>
                      </a:r>
                      <a:r>
                        <a:rPr lang="en-US" baseline="0" dirty="0"/>
                        <a:t> Programs</a:t>
                      </a:r>
                      <a:endParaRPr lang="en-US" dirty="0"/>
                    </a:p>
                  </a:txBody>
                  <a:tcPr/>
                </a:tc>
                <a:tc>
                  <a:txBody>
                    <a:bodyPr/>
                    <a:lstStyle/>
                    <a:p>
                      <a:r>
                        <a:rPr lang="en-US" dirty="0"/>
                        <a:t>University</a:t>
                      </a:r>
                      <a:r>
                        <a:rPr lang="en-US" baseline="0" dirty="0"/>
                        <a:t> of California Office of the President</a:t>
                      </a:r>
                      <a:endParaRPr lang="en-US" dirty="0"/>
                    </a:p>
                  </a:txBody>
                  <a:tcPr/>
                </a:tc>
                <a:extLst>
                  <a:ext uri="{0D108BD9-81ED-4DB2-BD59-A6C34878D82A}">
                    <a16:rowId xmlns:a16="http://schemas.microsoft.com/office/drawing/2014/main" val="10003"/>
                  </a:ext>
                </a:extLst>
              </a:tr>
              <a:tr h="370840">
                <a:tc>
                  <a:txBody>
                    <a:bodyPr/>
                    <a:lstStyle/>
                    <a:p>
                      <a:r>
                        <a:rPr lang="en-US" dirty="0"/>
                        <a:t>Junius Gonzales</a:t>
                      </a:r>
                    </a:p>
                  </a:txBody>
                  <a:tcPr/>
                </a:tc>
                <a:tc>
                  <a:txBody>
                    <a:bodyPr/>
                    <a:lstStyle/>
                    <a:p>
                      <a:r>
                        <a:rPr lang="en-US" dirty="0"/>
                        <a:t>Senior VP for Academic Affairs</a:t>
                      </a:r>
                    </a:p>
                  </a:txBody>
                  <a:tcPr/>
                </a:tc>
                <a:tc>
                  <a:txBody>
                    <a:bodyPr/>
                    <a:lstStyle/>
                    <a:p>
                      <a:r>
                        <a:rPr lang="en-US" dirty="0"/>
                        <a:t>University of</a:t>
                      </a:r>
                      <a:r>
                        <a:rPr lang="en-US" baseline="0" dirty="0"/>
                        <a:t> North Carolina System</a:t>
                      </a:r>
                      <a:endParaRPr lang="en-US" dirty="0"/>
                    </a:p>
                  </a:txBody>
                  <a:tcPr/>
                </a:tc>
                <a:extLst>
                  <a:ext uri="{0D108BD9-81ED-4DB2-BD59-A6C34878D82A}">
                    <a16:rowId xmlns:a16="http://schemas.microsoft.com/office/drawing/2014/main" val="10004"/>
                  </a:ext>
                </a:extLst>
              </a:tr>
              <a:tr h="370840">
                <a:tc>
                  <a:txBody>
                    <a:bodyPr/>
                    <a:lstStyle/>
                    <a:p>
                      <a:r>
                        <a:rPr lang="en-US" dirty="0"/>
                        <a:t>Kiernan Mathews</a:t>
                      </a:r>
                    </a:p>
                  </a:txBody>
                  <a:tcPr/>
                </a:tc>
                <a:tc>
                  <a:txBody>
                    <a:bodyPr/>
                    <a:lstStyle/>
                    <a:p>
                      <a:r>
                        <a:rPr lang="en-US" dirty="0"/>
                        <a:t>Executive Director &amp;</a:t>
                      </a:r>
                      <a:r>
                        <a:rPr lang="en-US" baseline="0" dirty="0"/>
                        <a:t> PI, COACHE</a:t>
                      </a:r>
                      <a:endParaRPr lang="en-US" dirty="0"/>
                    </a:p>
                  </a:txBody>
                  <a:tcPr/>
                </a:tc>
                <a:tc>
                  <a:txBody>
                    <a:bodyPr/>
                    <a:lstStyle/>
                    <a:p>
                      <a:r>
                        <a:rPr lang="en-US" dirty="0"/>
                        <a:t>Harvard Graduate School of Education</a:t>
                      </a:r>
                    </a:p>
                  </a:txBody>
                  <a:tcPr/>
                </a:tc>
                <a:extLst>
                  <a:ext uri="{0D108BD9-81ED-4DB2-BD59-A6C34878D82A}">
                    <a16:rowId xmlns:a16="http://schemas.microsoft.com/office/drawing/2014/main" val="10005"/>
                  </a:ext>
                </a:extLst>
              </a:tr>
              <a:tr h="370840">
                <a:tc>
                  <a:txBody>
                    <a:bodyPr/>
                    <a:lstStyle/>
                    <a:p>
                      <a:r>
                        <a:rPr lang="en-US" dirty="0"/>
                        <a:t>Lawrence Morehouse</a:t>
                      </a:r>
                    </a:p>
                  </a:txBody>
                  <a:tcPr/>
                </a:tc>
                <a:tc>
                  <a:txBody>
                    <a:bodyPr/>
                    <a:lstStyle/>
                    <a:p>
                      <a:r>
                        <a:rPr lang="en-US" dirty="0"/>
                        <a:t>President</a:t>
                      </a:r>
                    </a:p>
                  </a:txBody>
                  <a:tcPr/>
                </a:tc>
                <a:tc>
                  <a:txBody>
                    <a:bodyPr/>
                    <a:lstStyle/>
                    <a:p>
                      <a:r>
                        <a:rPr lang="en-US" dirty="0"/>
                        <a:t>Florida</a:t>
                      </a:r>
                      <a:r>
                        <a:rPr lang="en-US" baseline="0" dirty="0"/>
                        <a:t> Education Fund</a:t>
                      </a:r>
                      <a:endParaRPr lang="en-US" dirty="0"/>
                    </a:p>
                  </a:txBody>
                  <a:tcPr/>
                </a:tc>
                <a:extLst>
                  <a:ext uri="{0D108BD9-81ED-4DB2-BD59-A6C34878D82A}">
                    <a16:rowId xmlns:a16="http://schemas.microsoft.com/office/drawing/2014/main" val="10006"/>
                  </a:ext>
                </a:extLst>
              </a:tr>
              <a:tr h="370840">
                <a:tc>
                  <a:txBody>
                    <a:bodyPr/>
                    <a:lstStyle/>
                    <a:p>
                      <a:r>
                        <a:rPr lang="en-US" dirty="0"/>
                        <a:t>Mark Smith</a:t>
                      </a:r>
                    </a:p>
                  </a:txBody>
                  <a:tcPr/>
                </a:tc>
                <a:tc>
                  <a:txBody>
                    <a:bodyPr/>
                    <a:lstStyle/>
                    <a:p>
                      <a:r>
                        <a:rPr lang="en-US" dirty="0"/>
                        <a:t>Dean of the Graduate School</a:t>
                      </a:r>
                    </a:p>
                  </a:txBody>
                  <a:tcPr/>
                </a:tc>
                <a:tc>
                  <a:txBody>
                    <a:bodyPr/>
                    <a:lstStyle/>
                    <a:p>
                      <a:r>
                        <a:rPr lang="en-US" dirty="0"/>
                        <a:t>Purdue University</a:t>
                      </a:r>
                    </a:p>
                  </a:txBody>
                  <a:tcPr/>
                </a:tc>
                <a:extLst>
                  <a:ext uri="{0D108BD9-81ED-4DB2-BD59-A6C34878D82A}">
                    <a16:rowId xmlns:a16="http://schemas.microsoft.com/office/drawing/2014/main" val="10007"/>
                  </a:ext>
                </a:extLst>
              </a:tr>
            </a:tbl>
          </a:graphicData>
        </a:graphic>
      </p:graphicFrame>
      <p:sp>
        <p:nvSpPr>
          <p:cNvPr id="3" name="Slide Number Placeholder 2"/>
          <p:cNvSpPr>
            <a:spLocks noGrp="1"/>
          </p:cNvSpPr>
          <p:nvPr>
            <p:ph type="sldNum" sz="quarter" idx="12"/>
          </p:nvPr>
        </p:nvSpPr>
        <p:spPr/>
        <p:txBody>
          <a:bodyPr/>
          <a:lstStyle/>
          <a:p>
            <a:fld id="{5C6580D6-9768-A44C-89BA-D224F50263C4}" type="slidenum">
              <a:rPr lang="en-US" smtClean="0"/>
              <a:t>34</a:t>
            </a:fld>
            <a:endParaRPr lang="en-US" dirty="0"/>
          </a:p>
        </p:txBody>
      </p:sp>
    </p:spTree>
    <p:extLst>
      <p:ext uri="{BB962C8B-B14F-4D97-AF65-F5344CB8AC3E}">
        <p14:creationId xmlns:p14="http://schemas.microsoft.com/office/powerpoint/2010/main" val="3832718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Please Contact Us With Ideas and Feedback </a:t>
            </a:r>
          </a:p>
        </p:txBody>
      </p:sp>
      <p:sp>
        <p:nvSpPr>
          <p:cNvPr id="3" name="Content Placeholder 2"/>
          <p:cNvSpPr>
            <a:spLocks noGrp="1"/>
          </p:cNvSpPr>
          <p:nvPr>
            <p:ph idx="1"/>
          </p:nvPr>
        </p:nvSpPr>
        <p:spPr>
          <a:xfrm>
            <a:off x="457200" y="1981200"/>
            <a:ext cx="8229600" cy="4525963"/>
          </a:xfrm>
        </p:spPr>
        <p:txBody>
          <a:bodyPr>
            <a:normAutofit fontScale="77500" lnSpcReduction="20000"/>
          </a:bodyPr>
          <a:lstStyle/>
          <a:p>
            <a:pPr marL="0" indent="0" algn="ctr">
              <a:buNone/>
            </a:pPr>
            <a:r>
              <a:rPr lang="en-US" dirty="0"/>
              <a:t>Alan Mabe </a:t>
            </a:r>
          </a:p>
          <a:p>
            <a:pPr marL="0" indent="0" algn="ctr">
              <a:buNone/>
            </a:pPr>
            <a:r>
              <a:rPr lang="en-US" dirty="0"/>
              <a:t>Consultant, Aspire Alliance Project</a:t>
            </a:r>
          </a:p>
          <a:p>
            <a:pPr marL="0" indent="0" algn="ctr">
              <a:buNone/>
            </a:pPr>
            <a:r>
              <a:rPr lang="en-US" dirty="0"/>
              <a:t> Formerly, Senior Vice President for Academic Affairs</a:t>
            </a:r>
          </a:p>
          <a:p>
            <a:pPr marL="0" indent="0" algn="ctr">
              <a:buNone/>
            </a:pPr>
            <a:r>
              <a:rPr lang="en-US" dirty="0"/>
              <a:t>Association for Public and Land-grant Universities</a:t>
            </a:r>
          </a:p>
          <a:p>
            <a:pPr marL="0" indent="0" algn="ctr">
              <a:buNone/>
            </a:pPr>
            <a:r>
              <a:rPr lang="en-US" dirty="0">
                <a:hlinkClick r:id="rId2"/>
              </a:rPr>
              <a:t>amabe@aplu.org</a:t>
            </a:r>
            <a:endParaRPr lang="en-US" dirty="0"/>
          </a:p>
          <a:p>
            <a:pPr marL="0" indent="0" algn="ctr">
              <a:buNone/>
            </a:pPr>
            <a:r>
              <a:rPr lang="en-US" dirty="0"/>
              <a:t>(919 451-7413)</a:t>
            </a:r>
          </a:p>
          <a:p>
            <a:pPr marL="0" indent="0" algn="ctr">
              <a:buNone/>
            </a:pPr>
            <a:endParaRPr lang="en-US" dirty="0"/>
          </a:p>
          <a:p>
            <a:pPr marL="0" indent="0" algn="ctr">
              <a:buNone/>
            </a:pPr>
            <a:r>
              <a:rPr lang="en-US" dirty="0"/>
              <a:t>Kimberly Griffin</a:t>
            </a:r>
          </a:p>
          <a:p>
            <a:pPr marL="0" indent="0" algn="ctr">
              <a:buNone/>
            </a:pPr>
            <a:r>
              <a:rPr lang="en-US" dirty="0"/>
              <a:t>Associate Professor, University of Maryland</a:t>
            </a:r>
          </a:p>
          <a:p>
            <a:pPr marL="0" indent="0" algn="ctr">
              <a:buNone/>
            </a:pPr>
            <a:r>
              <a:rPr lang="en-US" dirty="0">
                <a:hlinkClick r:id="rId3"/>
              </a:rPr>
              <a:t>kgriff29@umd.edu</a:t>
            </a:r>
            <a:endParaRPr lang="en-US" dirty="0"/>
          </a:p>
          <a:p>
            <a:pPr marL="0" indent="0" algn="ctr">
              <a:buNone/>
            </a:pPr>
            <a:r>
              <a:rPr lang="en-US" dirty="0"/>
              <a:t>(301) 405-2871</a:t>
            </a:r>
          </a:p>
        </p:txBody>
      </p:sp>
      <p:sp>
        <p:nvSpPr>
          <p:cNvPr id="4" name="Slide Number Placeholder 3"/>
          <p:cNvSpPr>
            <a:spLocks noGrp="1"/>
          </p:cNvSpPr>
          <p:nvPr>
            <p:ph type="sldNum" sz="quarter" idx="12"/>
          </p:nvPr>
        </p:nvSpPr>
        <p:spPr/>
        <p:txBody>
          <a:bodyPr/>
          <a:lstStyle/>
          <a:p>
            <a:fld id="{5C6580D6-9768-A44C-89BA-D224F50263C4}" type="slidenum">
              <a:rPr lang="en-US" smtClean="0"/>
              <a:t>35</a:t>
            </a:fld>
            <a:endParaRPr lang="en-US" dirty="0"/>
          </a:p>
        </p:txBody>
      </p:sp>
    </p:spTree>
    <p:extLst>
      <p:ext uri="{BB962C8B-B14F-4D97-AF65-F5344CB8AC3E}">
        <p14:creationId xmlns:p14="http://schemas.microsoft.com/office/powerpoint/2010/main" val="103992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Existing Conversations About Challenges to Increasing Faculty Diversity</a:t>
            </a:r>
          </a:p>
        </p:txBody>
      </p:sp>
      <p:sp>
        <p:nvSpPr>
          <p:cNvPr id="5" name="Content Placeholder 4"/>
          <p:cNvSpPr>
            <a:spLocks noGrp="1"/>
          </p:cNvSpPr>
          <p:nvPr>
            <p:ph idx="1"/>
          </p:nvPr>
        </p:nvSpPr>
        <p:spPr>
          <a:xfrm>
            <a:off x="254000" y="1955800"/>
            <a:ext cx="8585200" cy="4597400"/>
          </a:xfrm>
        </p:spPr>
        <p:txBody>
          <a:bodyPr>
            <a:normAutofit fontScale="85000" lnSpcReduction="10000"/>
          </a:bodyPr>
          <a:lstStyle/>
          <a:p>
            <a:r>
              <a:rPr lang="en-US" dirty="0"/>
              <a:t>“It’s a pipeline problem” – the number of people from underrepresented groups receiving STEM PhDs is too small </a:t>
            </a:r>
            <a:r>
              <a:rPr lang="en-US" sz="1900" dirty="0"/>
              <a:t>(Eagan et al., 2014; Knowles &amp; Harleston, 1997; National Academies, 2016) </a:t>
            </a:r>
          </a:p>
          <a:p>
            <a:r>
              <a:rPr lang="en-US" dirty="0"/>
              <a:t>“It’s a hiring problem” – implicit bias, a lack of effort and commitment, and structural racism keep institutions from hiring faculty from diverse backgrounds </a:t>
            </a:r>
            <a:r>
              <a:rPr lang="en-US" sz="1900" dirty="0"/>
              <a:t>(Hill, Corbett, &amp; Rose, 2010; Kulis, Shaw, &amp; Chong, 2000; Reuben, Sapienza, &amp; Zingales, 2014) </a:t>
            </a:r>
          </a:p>
          <a:p>
            <a:r>
              <a:rPr lang="en-US" dirty="0"/>
              <a:t>“It’s a retention problem” – faculty from underrepresented groups are less likely to get tenure and more likely to leave their institution and the professoriate </a:t>
            </a:r>
            <a:r>
              <a:rPr lang="en-US" sz="1900" dirty="0"/>
              <a:t>(Jayakumar et al., 2009; Stanley, 2006; Turner et al., 2008) </a:t>
            </a:r>
          </a:p>
        </p:txBody>
      </p:sp>
      <p:sp>
        <p:nvSpPr>
          <p:cNvPr id="2" name="Slide Number Placeholder 1"/>
          <p:cNvSpPr>
            <a:spLocks noGrp="1"/>
          </p:cNvSpPr>
          <p:nvPr>
            <p:ph type="sldNum" sz="quarter" idx="12"/>
          </p:nvPr>
        </p:nvSpPr>
        <p:spPr/>
        <p:txBody>
          <a:bodyPr/>
          <a:lstStyle/>
          <a:p>
            <a:fld id="{5C6580D6-9768-A44C-89BA-D224F50263C4}" type="slidenum">
              <a:rPr lang="en-US" smtClean="0"/>
              <a:t>4</a:t>
            </a:fld>
            <a:endParaRPr lang="en-US" dirty="0"/>
          </a:p>
        </p:txBody>
      </p:sp>
    </p:spTree>
    <p:extLst>
      <p:ext uri="{BB962C8B-B14F-4D97-AF65-F5344CB8AC3E}">
        <p14:creationId xmlns:p14="http://schemas.microsoft.com/office/powerpoint/2010/main" val="265109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Limitations Of Our Current Conceptions and Diversity Efforts</a:t>
            </a:r>
          </a:p>
        </p:txBody>
      </p:sp>
      <p:sp>
        <p:nvSpPr>
          <p:cNvPr id="3" name="Content Placeholder 2"/>
          <p:cNvSpPr>
            <a:spLocks noGrp="1"/>
          </p:cNvSpPr>
          <p:nvPr>
            <p:ph idx="1"/>
          </p:nvPr>
        </p:nvSpPr>
        <p:spPr>
          <a:xfrm>
            <a:off x="457200" y="1600200"/>
            <a:ext cx="8229600" cy="4991100"/>
          </a:xfrm>
        </p:spPr>
        <p:txBody>
          <a:bodyPr>
            <a:normAutofit fontScale="92500" lnSpcReduction="10000"/>
          </a:bodyPr>
          <a:lstStyle/>
          <a:p>
            <a:r>
              <a:rPr lang="en-US" dirty="0"/>
              <a:t>Conversations about why faculty diversity is so difficult usually identify and focus on one of the three challenges, leading to singular strategies to addressing a complex problem</a:t>
            </a:r>
          </a:p>
          <a:p>
            <a:r>
              <a:rPr lang="en-US" dirty="0"/>
              <a:t>Challenges are often mistakenly seen as outside of an institution’s control, more often due to individual will and ability</a:t>
            </a:r>
          </a:p>
          <a:p>
            <a:r>
              <a:rPr lang="en-US" dirty="0"/>
              <a:t>A lack of faculty diversity is an institutional problem </a:t>
            </a:r>
            <a:r>
              <a:rPr lang="en-US" i="1" dirty="0"/>
              <a:t>and</a:t>
            </a:r>
            <a:r>
              <a:rPr lang="en-US" dirty="0"/>
              <a:t> a STEM problem, which makes it hard to generate institutional level solutions, especially without collaboration</a:t>
            </a:r>
          </a:p>
          <a:p>
            <a:endParaRPr lang="en-US" dirty="0"/>
          </a:p>
          <a:p>
            <a:endParaRPr lang="en-US" dirty="0"/>
          </a:p>
        </p:txBody>
      </p:sp>
      <p:sp>
        <p:nvSpPr>
          <p:cNvPr id="4" name="Slide Number Placeholder 3"/>
          <p:cNvSpPr>
            <a:spLocks noGrp="1"/>
          </p:cNvSpPr>
          <p:nvPr>
            <p:ph type="sldNum" sz="quarter" idx="12"/>
          </p:nvPr>
        </p:nvSpPr>
        <p:spPr/>
        <p:txBody>
          <a:bodyPr/>
          <a:lstStyle/>
          <a:p>
            <a:fld id="{5C6580D6-9768-A44C-89BA-D224F50263C4}" type="slidenum">
              <a:rPr lang="en-US" smtClean="0"/>
              <a:t>5</a:t>
            </a:fld>
            <a:endParaRPr lang="en-US" dirty="0"/>
          </a:p>
        </p:txBody>
      </p:sp>
    </p:spTree>
    <p:extLst>
      <p:ext uri="{BB962C8B-B14F-4D97-AF65-F5344CB8AC3E}">
        <p14:creationId xmlns:p14="http://schemas.microsoft.com/office/powerpoint/2010/main" val="241019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Reframing These Conversations</a:t>
            </a:r>
          </a:p>
        </p:txBody>
      </p:sp>
      <p:sp>
        <p:nvSpPr>
          <p:cNvPr id="3" name="Content Placeholder 2"/>
          <p:cNvSpPr>
            <a:spLocks noGrp="1"/>
          </p:cNvSpPr>
          <p:nvPr>
            <p:ph idx="1"/>
          </p:nvPr>
        </p:nvSpPr>
        <p:spPr>
          <a:xfrm>
            <a:off x="457200" y="1600200"/>
            <a:ext cx="8229600" cy="4914900"/>
          </a:xfrm>
        </p:spPr>
        <p:txBody>
          <a:bodyPr>
            <a:normAutofit fontScale="85000" lnSpcReduction="20000"/>
          </a:bodyPr>
          <a:lstStyle/>
          <a:p>
            <a:r>
              <a:rPr lang="en-US" dirty="0"/>
              <a:t>Increasing faculty diversity at the institutional level is a </a:t>
            </a:r>
            <a:r>
              <a:rPr lang="en-US" i="1" dirty="0"/>
              <a:t>multidimensional </a:t>
            </a:r>
            <a:r>
              <a:rPr lang="en-US" dirty="0"/>
              <a:t>process which requires attention to:</a:t>
            </a:r>
          </a:p>
          <a:p>
            <a:pPr lvl="1"/>
            <a:r>
              <a:rPr lang="en-US" dirty="0"/>
              <a:t>Recruitment – hiring a diverse pool of faculty</a:t>
            </a:r>
          </a:p>
          <a:p>
            <a:pPr lvl="1"/>
            <a:r>
              <a:rPr lang="en-US" dirty="0"/>
              <a:t>Transition – supporting new faculty as they enter the institution</a:t>
            </a:r>
          </a:p>
          <a:p>
            <a:pPr lvl="1"/>
            <a:r>
              <a:rPr lang="en-US" dirty="0"/>
              <a:t>Retention – providing resources and support which allow faculty to develop skills, feel a sense of belonging on campus, and navigate the tenure and promotion process.  </a:t>
            </a:r>
          </a:p>
          <a:p>
            <a:r>
              <a:rPr lang="en-US" dirty="0"/>
              <a:t>While actions can and must take place at the institutional level, progress requires:</a:t>
            </a:r>
          </a:p>
          <a:p>
            <a:pPr lvl="1"/>
            <a:r>
              <a:rPr lang="en-US" dirty="0"/>
              <a:t>Understanding that much of the work must take place at the college and departmental level</a:t>
            </a:r>
          </a:p>
          <a:p>
            <a:pPr lvl="1"/>
            <a:r>
              <a:rPr lang="en-US" dirty="0"/>
              <a:t>Leveraging external networks, partnerships, and networks to generate and support a diverse faculty body</a:t>
            </a:r>
          </a:p>
        </p:txBody>
      </p:sp>
      <p:sp>
        <p:nvSpPr>
          <p:cNvPr id="4" name="Slide Number Placeholder 3"/>
          <p:cNvSpPr>
            <a:spLocks noGrp="1"/>
          </p:cNvSpPr>
          <p:nvPr>
            <p:ph type="sldNum" sz="quarter" idx="12"/>
          </p:nvPr>
        </p:nvSpPr>
        <p:spPr/>
        <p:txBody>
          <a:bodyPr/>
          <a:lstStyle/>
          <a:p>
            <a:fld id="{5C6580D6-9768-A44C-89BA-D224F50263C4}" type="slidenum">
              <a:rPr lang="en-US" smtClean="0"/>
              <a:t>6</a:t>
            </a:fld>
            <a:endParaRPr lang="en-US" dirty="0"/>
          </a:p>
        </p:txBody>
      </p:sp>
    </p:spTree>
    <p:extLst>
      <p:ext uri="{BB962C8B-B14F-4D97-AF65-F5344CB8AC3E}">
        <p14:creationId xmlns:p14="http://schemas.microsoft.com/office/powerpoint/2010/main" val="1545715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p:cNvSpPr/>
          <p:nvPr/>
        </p:nvSpPr>
        <p:spPr>
          <a:xfrm>
            <a:off x="151970" y="141122"/>
            <a:ext cx="8825134" cy="657847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a:p>
          <a:p>
            <a:pPr algn="ctr"/>
            <a:r>
              <a:rPr lang="en-US" sz="1600" b="1" dirty="0"/>
              <a:t>INSTITUTIONAL CONTEXT </a:t>
            </a:r>
            <a:r>
              <a:rPr lang="en-US" sz="1600" dirty="0"/>
              <a:t>(location, culture, climate, institutional commitment to diversity, institutional commitment to assessment and data informed practice, senior administrators and trustees)</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43" name="Rectangle 42"/>
          <p:cNvSpPr/>
          <p:nvPr/>
        </p:nvSpPr>
        <p:spPr>
          <a:xfrm>
            <a:off x="1139779" y="4005702"/>
            <a:ext cx="6751824" cy="257276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solidFill>
                  <a:srgbClr val="000000"/>
                </a:solidFill>
              </a:rPr>
              <a:t>RETENTION</a:t>
            </a:r>
          </a:p>
          <a:p>
            <a:pPr algn="ctr"/>
            <a:r>
              <a:rPr lang="en-US" sz="1400" dirty="0">
                <a:solidFill>
                  <a:srgbClr val="000000"/>
                </a:solidFill>
              </a:rPr>
              <a:t>(keeping faculty at the institution)</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5" name="Rectangle 4"/>
          <p:cNvSpPr/>
          <p:nvPr/>
        </p:nvSpPr>
        <p:spPr>
          <a:xfrm>
            <a:off x="1139777" y="803289"/>
            <a:ext cx="6751825" cy="2019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00"/>
                </a:solidFill>
              </a:rPr>
              <a:t>RECRUITMENT</a:t>
            </a:r>
          </a:p>
          <a:p>
            <a:pPr algn="ctr"/>
            <a:r>
              <a:rPr lang="en-US" sz="1400" dirty="0">
                <a:solidFill>
                  <a:srgbClr val="000000"/>
                </a:solidFill>
              </a:rPr>
              <a:t>(bringing new faculty to the institution)</a:t>
            </a:r>
          </a:p>
          <a:p>
            <a:pPr algn="ctr"/>
            <a:endParaRPr lang="en-US" sz="1400" b="1" dirty="0">
              <a:solidFill>
                <a:srgbClr val="000000"/>
              </a:solidFill>
            </a:endParaRPr>
          </a:p>
          <a:p>
            <a:pPr algn="ctr"/>
            <a:endParaRPr lang="en-US" sz="1400" b="1" dirty="0">
              <a:solidFill>
                <a:srgbClr val="000000"/>
              </a:solidFill>
            </a:endParaRPr>
          </a:p>
          <a:p>
            <a:pPr algn="ctr"/>
            <a:endParaRPr lang="en-US" sz="1400" b="1" dirty="0">
              <a:solidFill>
                <a:srgbClr val="000000"/>
              </a:solidFill>
            </a:endParaRPr>
          </a:p>
          <a:p>
            <a:pPr algn="ctr"/>
            <a:endParaRPr lang="en-US" dirty="0"/>
          </a:p>
          <a:p>
            <a:pPr algn="ctr"/>
            <a:endParaRPr lang="en-US" dirty="0"/>
          </a:p>
          <a:p>
            <a:pPr algn="ctr"/>
            <a:endParaRPr lang="en-US" dirty="0"/>
          </a:p>
        </p:txBody>
      </p:sp>
      <p:sp>
        <p:nvSpPr>
          <p:cNvPr id="6" name="Rectangle 5"/>
          <p:cNvSpPr/>
          <p:nvPr/>
        </p:nvSpPr>
        <p:spPr>
          <a:xfrm>
            <a:off x="1736682" y="4463266"/>
            <a:ext cx="1726070" cy="18377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a:t>PROFESSIONAL DEVELOPMENT</a:t>
            </a:r>
          </a:p>
          <a:p>
            <a:pPr algn="ctr"/>
            <a:r>
              <a:rPr lang="en-US" sz="1200" dirty="0"/>
              <a:t>(building skill and professional development in teaching, service, and research)</a:t>
            </a:r>
          </a:p>
        </p:txBody>
      </p:sp>
      <p:sp>
        <p:nvSpPr>
          <p:cNvPr id="7" name="Rectangle 6"/>
          <p:cNvSpPr/>
          <p:nvPr/>
        </p:nvSpPr>
        <p:spPr>
          <a:xfrm>
            <a:off x="5644612" y="4463266"/>
            <a:ext cx="1807601" cy="18377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a:t>SATISFACTION AND SUPPORT</a:t>
            </a:r>
          </a:p>
          <a:p>
            <a:pPr algn="ctr"/>
            <a:r>
              <a:rPr lang="en-US" sz="1200" dirty="0"/>
              <a:t>(addressing sense of belonging and community, work-life balance, and satisfaction)</a:t>
            </a:r>
          </a:p>
        </p:txBody>
      </p:sp>
      <p:sp>
        <p:nvSpPr>
          <p:cNvPr id="9" name="Rectangle 8"/>
          <p:cNvSpPr/>
          <p:nvPr/>
        </p:nvSpPr>
        <p:spPr>
          <a:xfrm>
            <a:off x="1476282" y="1377135"/>
            <a:ext cx="1432863" cy="1189436"/>
          </a:xfrm>
          <a:prstGeom prst="rect">
            <a:avLst/>
          </a:prstGeom>
        </p:spPr>
        <p:style>
          <a:lnRef idx="1">
            <a:schemeClr val="accent1"/>
          </a:lnRef>
          <a:fillRef idx="2">
            <a:schemeClr val="accent1"/>
          </a:fillRef>
          <a:effectRef idx="1">
            <a:schemeClr val="accent1"/>
          </a:effectRef>
          <a:fontRef idx="minor">
            <a:schemeClr val="dk1"/>
          </a:fontRef>
        </p:style>
        <p:txBody>
          <a:bodyPr lIns="91440" rIns="91440" rtlCol="0" anchor="ctr"/>
          <a:lstStyle/>
          <a:p>
            <a:pPr algn="ctr"/>
            <a:r>
              <a:rPr lang="en-US" b="1" dirty="0">
                <a:solidFill>
                  <a:srgbClr val="000000"/>
                </a:solidFill>
              </a:rPr>
              <a:t>OUTREACH</a:t>
            </a:r>
          </a:p>
          <a:p>
            <a:pPr algn="ctr"/>
            <a:r>
              <a:rPr lang="en-US" sz="1100" dirty="0">
                <a:solidFill>
                  <a:srgbClr val="000000"/>
                </a:solidFill>
              </a:rPr>
              <a:t>(long term efforts to build pool)</a:t>
            </a:r>
          </a:p>
        </p:txBody>
      </p:sp>
      <p:sp>
        <p:nvSpPr>
          <p:cNvPr id="10" name="Rectangle 9"/>
          <p:cNvSpPr/>
          <p:nvPr/>
        </p:nvSpPr>
        <p:spPr>
          <a:xfrm>
            <a:off x="3810114" y="1377134"/>
            <a:ext cx="1514633" cy="11894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solidFill>
                  <a:srgbClr val="000000"/>
                </a:solidFill>
              </a:rPr>
              <a:t>HIRING</a:t>
            </a:r>
          </a:p>
          <a:p>
            <a:pPr algn="ctr"/>
            <a:r>
              <a:rPr lang="en-US" sz="1100" dirty="0">
                <a:solidFill>
                  <a:srgbClr val="000000"/>
                </a:solidFill>
              </a:rPr>
              <a:t>(process, selection, and short term pool development)</a:t>
            </a:r>
          </a:p>
        </p:txBody>
      </p:sp>
      <p:sp>
        <p:nvSpPr>
          <p:cNvPr id="11" name="Rectangle 10"/>
          <p:cNvSpPr/>
          <p:nvPr/>
        </p:nvSpPr>
        <p:spPr>
          <a:xfrm>
            <a:off x="6057103" y="1377134"/>
            <a:ext cx="1395110" cy="11894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solidFill>
                  <a:srgbClr val="000000"/>
                </a:solidFill>
              </a:rPr>
              <a:t>YIELD</a:t>
            </a:r>
          </a:p>
          <a:p>
            <a:pPr algn="ctr"/>
            <a:r>
              <a:rPr lang="en-US" sz="1100" dirty="0">
                <a:solidFill>
                  <a:srgbClr val="000000"/>
                </a:solidFill>
              </a:rPr>
              <a:t>(getting applicants to accept offers)</a:t>
            </a:r>
          </a:p>
        </p:txBody>
      </p:sp>
      <p:sp>
        <p:nvSpPr>
          <p:cNvPr id="24" name="Rectangle 23"/>
          <p:cNvSpPr/>
          <p:nvPr/>
        </p:nvSpPr>
        <p:spPr>
          <a:xfrm>
            <a:off x="3718082" y="4463682"/>
            <a:ext cx="1726070" cy="183774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a:t>ADVANCEMENT</a:t>
            </a:r>
          </a:p>
          <a:p>
            <a:pPr algn="ctr"/>
            <a:r>
              <a:rPr lang="en-US" sz="1200" dirty="0"/>
              <a:t>(promoting successful navigation of promotion and tenure policies and processes)</a:t>
            </a:r>
          </a:p>
        </p:txBody>
      </p:sp>
      <p:sp>
        <p:nvSpPr>
          <p:cNvPr id="59" name="Rectangle 58"/>
          <p:cNvSpPr/>
          <p:nvPr/>
        </p:nvSpPr>
        <p:spPr>
          <a:xfrm>
            <a:off x="1139779" y="3061274"/>
            <a:ext cx="6751823" cy="6513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t>TRANSITION</a:t>
            </a:r>
            <a:endParaRPr lang="en-US" sz="1400" dirty="0"/>
          </a:p>
          <a:p>
            <a:pPr algn="ctr"/>
            <a:r>
              <a:rPr lang="en-US" sz="1400" dirty="0"/>
              <a:t>(fostering smooth and welcoming entry into the institution and campus community)</a:t>
            </a:r>
          </a:p>
          <a:p>
            <a:pPr algn="ctr"/>
            <a:endParaRPr lang="en-US" dirty="0"/>
          </a:p>
        </p:txBody>
      </p:sp>
      <p:sp>
        <p:nvSpPr>
          <p:cNvPr id="2" name="Slide Number Placeholder 1"/>
          <p:cNvSpPr>
            <a:spLocks noGrp="1"/>
          </p:cNvSpPr>
          <p:nvPr>
            <p:ph type="sldNum" sz="quarter" idx="12"/>
          </p:nvPr>
        </p:nvSpPr>
        <p:spPr/>
        <p:txBody>
          <a:bodyPr/>
          <a:lstStyle/>
          <a:p>
            <a:fld id="{5C6580D6-9768-A44C-89BA-D224F50263C4}" type="slidenum">
              <a:rPr lang="en-US" smtClean="0"/>
              <a:t>7</a:t>
            </a:fld>
            <a:endParaRPr lang="en-US" dirty="0"/>
          </a:p>
        </p:txBody>
      </p:sp>
    </p:spTree>
    <p:extLst>
      <p:ext uri="{BB962C8B-B14F-4D97-AF65-F5344CB8AC3E}">
        <p14:creationId xmlns:p14="http://schemas.microsoft.com/office/powerpoint/2010/main" val="2402397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4077" y="301607"/>
            <a:ext cx="6751825" cy="2019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00"/>
                </a:solidFill>
              </a:rPr>
              <a:t>RECRUITMENT</a:t>
            </a:r>
          </a:p>
          <a:p>
            <a:pPr algn="ctr"/>
            <a:r>
              <a:rPr lang="en-US" sz="1400" dirty="0">
                <a:solidFill>
                  <a:srgbClr val="000000"/>
                </a:solidFill>
              </a:rPr>
              <a:t>(identifying and hiring new faculty)</a:t>
            </a:r>
          </a:p>
          <a:p>
            <a:pPr algn="ctr"/>
            <a:endParaRPr lang="en-US" sz="1400" b="1" dirty="0">
              <a:solidFill>
                <a:srgbClr val="000000"/>
              </a:solidFill>
            </a:endParaRPr>
          </a:p>
          <a:p>
            <a:pPr algn="ctr"/>
            <a:endParaRPr lang="en-US" sz="1400" b="1" dirty="0">
              <a:solidFill>
                <a:srgbClr val="000000"/>
              </a:solidFill>
            </a:endParaRPr>
          </a:p>
          <a:p>
            <a:pPr algn="ctr"/>
            <a:endParaRPr lang="en-US" sz="1400" b="1" dirty="0">
              <a:solidFill>
                <a:srgbClr val="000000"/>
              </a:solidFill>
            </a:endParaRPr>
          </a:p>
          <a:p>
            <a:pPr algn="ctr"/>
            <a:endParaRPr lang="en-US" dirty="0"/>
          </a:p>
          <a:p>
            <a:pPr algn="ctr"/>
            <a:endParaRPr lang="en-US" dirty="0"/>
          </a:p>
          <a:p>
            <a:pPr algn="ctr"/>
            <a:endParaRPr lang="en-US" dirty="0"/>
          </a:p>
        </p:txBody>
      </p:sp>
      <p:sp>
        <p:nvSpPr>
          <p:cNvPr id="3" name="Rectangle 2"/>
          <p:cNvSpPr/>
          <p:nvPr/>
        </p:nvSpPr>
        <p:spPr>
          <a:xfrm>
            <a:off x="1603282" y="875453"/>
            <a:ext cx="1432863" cy="1189436"/>
          </a:xfrm>
          <a:prstGeom prst="rect">
            <a:avLst/>
          </a:prstGeom>
        </p:spPr>
        <p:style>
          <a:lnRef idx="1">
            <a:schemeClr val="accent1"/>
          </a:lnRef>
          <a:fillRef idx="2">
            <a:schemeClr val="accent1"/>
          </a:fillRef>
          <a:effectRef idx="1">
            <a:schemeClr val="accent1"/>
          </a:effectRef>
          <a:fontRef idx="minor">
            <a:schemeClr val="dk1"/>
          </a:fontRef>
        </p:style>
        <p:txBody>
          <a:bodyPr lIns="91440" rIns="91440" rtlCol="0" anchor="ctr"/>
          <a:lstStyle/>
          <a:p>
            <a:pPr algn="ctr"/>
            <a:r>
              <a:rPr lang="en-US" b="1" dirty="0">
                <a:solidFill>
                  <a:srgbClr val="000000"/>
                </a:solidFill>
              </a:rPr>
              <a:t>OUTREACH</a:t>
            </a:r>
          </a:p>
          <a:p>
            <a:pPr algn="ctr"/>
            <a:r>
              <a:rPr lang="en-US" sz="1100" dirty="0">
                <a:solidFill>
                  <a:srgbClr val="000000"/>
                </a:solidFill>
              </a:rPr>
              <a:t>(long term efforts to build pool)</a:t>
            </a:r>
          </a:p>
        </p:txBody>
      </p:sp>
      <p:sp>
        <p:nvSpPr>
          <p:cNvPr id="4" name="Rectangle 3"/>
          <p:cNvSpPr/>
          <p:nvPr/>
        </p:nvSpPr>
        <p:spPr>
          <a:xfrm>
            <a:off x="3937114" y="875452"/>
            <a:ext cx="1514633" cy="11894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solidFill>
                  <a:srgbClr val="000000"/>
                </a:solidFill>
              </a:rPr>
              <a:t>HIRING</a:t>
            </a:r>
          </a:p>
          <a:p>
            <a:pPr algn="ctr"/>
            <a:r>
              <a:rPr lang="en-US" sz="1100" dirty="0">
                <a:solidFill>
                  <a:srgbClr val="000000"/>
                </a:solidFill>
              </a:rPr>
              <a:t>(process, selection, and short term pool development)</a:t>
            </a:r>
          </a:p>
        </p:txBody>
      </p:sp>
      <p:sp>
        <p:nvSpPr>
          <p:cNvPr id="5" name="Rectangle 4"/>
          <p:cNvSpPr/>
          <p:nvPr/>
        </p:nvSpPr>
        <p:spPr>
          <a:xfrm>
            <a:off x="6184103" y="875452"/>
            <a:ext cx="1395110" cy="11894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solidFill>
                  <a:srgbClr val="000000"/>
                </a:solidFill>
              </a:rPr>
              <a:t>YIELD</a:t>
            </a:r>
          </a:p>
          <a:p>
            <a:pPr algn="ctr"/>
            <a:r>
              <a:rPr lang="en-US" sz="1100" dirty="0">
                <a:solidFill>
                  <a:srgbClr val="000000"/>
                </a:solidFill>
              </a:rPr>
              <a:t>(getting applicants to accept offers)</a:t>
            </a:r>
          </a:p>
        </p:txBody>
      </p:sp>
      <p:sp>
        <p:nvSpPr>
          <p:cNvPr id="9" name="Content Placeholder 8"/>
          <p:cNvSpPr>
            <a:spLocks noGrp="1"/>
          </p:cNvSpPr>
          <p:nvPr>
            <p:ph idx="1"/>
          </p:nvPr>
        </p:nvSpPr>
        <p:spPr>
          <a:xfrm>
            <a:off x="165100" y="2451100"/>
            <a:ext cx="8712200" cy="4165600"/>
          </a:xfrm>
        </p:spPr>
        <p:txBody>
          <a:bodyPr>
            <a:noAutofit/>
          </a:bodyPr>
          <a:lstStyle/>
          <a:p>
            <a:r>
              <a:rPr lang="en-US" sz="1800" dirty="0"/>
              <a:t>Outreach</a:t>
            </a:r>
          </a:p>
          <a:p>
            <a:pPr lvl="1"/>
            <a:r>
              <a:rPr lang="en-US" sz="1400" dirty="0"/>
              <a:t>Emphasis on long term pool development strategies and initiatives</a:t>
            </a:r>
          </a:p>
          <a:p>
            <a:pPr lvl="1"/>
            <a:r>
              <a:rPr lang="en-US" sz="1400" dirty="0"/>
              <a:t>Women and URM science trainees report less interest in academic careers (Gibbs &amp; Griffin, 2013; Gibbs et al., 2014), increasing diversity will require more individuals from URG to pursue and obtain faculty positions (Gibbs et al., 2016)</a:t>
            </a:r>
          </a:p>
          <a:p>
            <a:r>
              <a:rPr lang="en-US" sz="1800" dirty="0"/>
              <a:t>Hiring</a:t>
            </a:r>
          </a:p>
          <a:p>
            <a:pPr lvl="1"/>
            <a:r>
              <a:rPr lang="en-US" sz="1400" dirty="0"/>
              <a:t>Implicit bias and a lack of clarity about what affirmative action policy means in practice can diminish diversity efforts on search committees (Hill, Corbett &amp; Rose, 2010; Muniz, 2012; Reuben, Sapienza, &amp; Zigales, 2014)</a:t>
            </a:r>
          </a:p>
          <a:p>
            <a:pPr lvl="1"/>
            <a:r>
              <a:rPr lang="en-US" sz="1400" dirty="0"/>
              <a:t>Strategies often focus on hiring, and little research has validated their success, but some suggestion that placing emphasis on diversity are a priority, implicit bias training, cluster hires, and strategic advertisement can increase diversity of applicant pool and hires (Collins &amp; Johnson, 1988; Glass &amp; Minnotte, 2010; Kayes, 2006; Smith, et al., 2004)</a:t>
            </a:r>
          </a:p>
          <a:p>
            <a:r>
              <a:rPr lang="en-US" sz="1800" dirty="0"/>
              <a:t>Yield</a:t>
            </a:r>
          </a:p>
          <a:p>
            <a:pPr lvl="1"/>
            <a:r>
              <a:rPr lang="en-US" sz="1400" dirty="0"/>
              <a:t>Hiring does not mean individuals will actually accept the position</a:t>
            </a:r>
          </a:p>
          <a:p>
            <a:pPr lvl="1"/>
            <a:r>
              <a:rPr lang="en-US" sz="1400" dirty="0"/>
              <a:t>Institutions send signals that diverse candidates are “hard to get” and too costly (Kulis, Shaw, &amp; Chong, 2000; Tuitt, Sagaria &amp; Turner, 2007)</a:t>
            </a:r>
          </a:p>
        </p:txBody>
      </p:sp>
      <p:sp>
        <p:nvSpPr>
          <p:cNvPr id="6" name="Slide Number Placeholder 5"/>
          <p:cNvSpPr>
            <a:spLocks noGrp="1"/>
          </p:cNvSpPr>
          <p:nvPr>
            <p:ph type="sldNum" sz="quarter" idx="12"/>
          </p:nvPr>
        </p:nvSpPr>
        <p:spPr/>
        <p:txBody>
          <a:bodyPr/>
          <a:lstStyle/>
          <a:p>
            <a:fld id="{5C6580D6-9768-A44C-89BA-D224F50263C4}" type="slidenum">
              <a:rPr lang="en-US" smtClean="0"/>
              <a:t>8</a:t>
            </a:fld>
            <a:endParaRPr lang="en-US" dirty="0"/>
          </a:p>
        </p:txBody>
      </p:sp>
    </p:spTree>
    <p:extLst>
      <p:ext uri="{BB962C8B-B14F-4D97-AF65-F5344CB8AC3E}">
        <p14:creationId xmlns:p14="http://schemas.microsoft.com/office/powerpoint/2010/main" val="3596253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18100"/>
          </a:xfrm>
        </p:spPr>
        <p:txBody>
          <a:bodyPr>
            <a:normAutofit lnSpcReduction="10000"/>
          </a:bodyPr>
          <a:lstStyle/>
          <a:p>
            <a:r>
              <a:rPr lang="en-US" dirty="0"/>
              <a:t>Less explored or discussed as part of the recruitment or retention process</a:t>
            </a:r>
          </a:p>
          <a:p>
            <a:r>
              <a:rPr lang="en-US" dirty="0"/>
              <a:t>Can be a long period of time between hiring (as early as December or January) and first day on campus (August or September)</a:t>
            </a:r>
          </a:p>
          <a:p>
            <a:r>
              <a:rPr lang="en-US" dirty="0"/>
              <a:t>Transitions can be stressful, even when positive (Evans et al., 2010)</a:t>
            </a:r>
          </a:p>
          <a:p>
            <a:r>
              <a:rPr lang="en-US" dirty="0"/>
              <a:t>Ability to cope with transition is influenced by internal and external resources available (Schlossberg et al., 1995)</a:t>
            </a:r>
          </a:p>
        </p:txBody>
      </p:sp>
      <p:sp>
        <p:nvSpPr>
          <p:cNvPr id="5" name="Rectangle 4"/>
          <p:cNvSpPr/>
          <p:nvPr/>
        </p:nvSpPr>
        <p:spPr>
          <a:xfrm>
            <a:off x="1139779" y="387892"/>
            <a:ext cx="6751823" cy="6513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t>TRANSITION</a:t>
            </a:r>
            <a:endParaRPr lang="en-US" sz="1400" dirty="0"/>
          </a:p>
          <a:p>
            <a:pPr algn="ctr"/>
            <a:r>
              <a:rPr lang="en-US" sz="1400" dirty="0"/>
              <a:t>(fostering smooth and welcoming entry into an institution and campus community)</a:t>
            </a:r>
          </a:p>
          <a:p>
            <a:pPr algn="ctr"/>
            <a:endParaRPr lang="en-US" dirty="0"/>
          </a:p>
        </p:txBody>
      </p:sp>
      <p:sp>
        <p:nvSpPr>
          <p:cNvPr id="2" name="Slide Number Placeholder 1"/>
          <p:cNvSpPr>
            <a:spLocks noGrp="1"/>
          </p:cNvSpPr>
          <p:nvPr>
            <p:ph type="sldNum" sz="quarter" idx="12"/>
          </p:nvPr>
        </p:nvSpPr>
        <p:spPr/>
        <p:txBody>
          <a:bodyPr/>
          <a:lstStyle/>
          <a:p>
            <a:fld id="{5C6580D6-9768-A44C-89BA-D224F50263C4}" type="slidenum">
              <a:rPr lang="en-US" smtClean="0"/>
              <a:t>9</a:t>
            </a:fld>
            <a:endParaRPr lang="en-US" dirty="0"/>
          </a:p>
        </p:txBody>
      </p:sp>
    </p:spTree>
    <p:extLst>
      <p:ext uri="{BB962C8B-B14F-4D97-AF65-F5344CB8AC3E}">
        <p14:creationId xmlns:p14="http://schemas.microsoft.com/office/powerpoint/2010/main" val="139742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4183</TotalTime>
  <Words>4434</Words>
  <Application>Microsoft Office PowerPoint</Application>
  <PresentationFormat>On-screen Show (4:3)</PresentationFormat>
  <Paragraphs>493</Paragraphs>
  <Slides>35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Guiding Institutional Efforts to Promote STEM Faculty Diversity</vt:lpstr>
      <vt:lpstr>Presentation Goals</vt:lpstr>
      <vt:lpstr>1. Explaining the Framework and its foundation in scholarship and practice</vt:lpstr>
      <vt:lpstr>Existing Conversations About Challenges to Increasing Faculty Diversity</vt:lpstr>
      <vt:lpstr>Limitations Of Our Current Conceptions and Diversity Efforts</vt:lpstr>
      <vt:lpstr>Reframing These Conversations</vt:lpstr>
      <vt:lpstr>PowerPoint Presentation</vt:lpstr>
      <vt:lpstr>PowerPoint Presentation</vt:lpstr>
      <vt:lpstr>PowerPoint Presentation</vt:lpstr>
      <vt:lpstr>PowerPoint Presentation</vt:lpstr>
      <vt:lpstr>PowerPoint Presentation</vt:lpstr>
      <vt:lpstr>Institutions Are Nested in Context – Different Actors Have Roles at Different Levels Which Influence and Shape Faculty Experiences and Strategies to Promote Diversity</vt:lpstr>
      <vt:lpstr>2. Presenting an institutional self study, guided by the framework</vt:lpstr>
      <vt:lpstr>Structure of Self Assessment</vt:lpstr>
      <vt:lpstr>Structure of Campus Questionnaire</vt:lpstr>
      <vt:lpstr>Content of Self-Assessment Tool</vt:lpstr>
      <vt:lpstr>Institutional Context Questions</vt:lpstr>
      <vt:lpstr>Institutional Context Questions</vt:lpstr>
      <vt:lpstr>Recruitment/Outreach</vt:lpstr>
      <vt:lpstr>Recruitment/Hiring Questions</vt:lpstr>
      <vt:lpstr>Recruitment/Yield Questions</vt:lpstr>
      <vt:lpstr>Transition Questions</vt:lpstr>
      <vt:lpstr>Retention/Professional Development Questions</vt:lpstr>
      <vt:lpstr>Retention/Advancement Questions</vt:lpstr>
      <vt:lpstr>Retention/ Support and Satisfaction Questions</vt:lpstr>
      <vt:lpstr>Reflection on Strategies</vt:lpstr>
      <vt:lpstr>3. Engaging in Collective impact</vt:lpstr>
      <vt:lpstr>Institutions Are Nested in a Larger Framework of Organizations</vt:lpstr>
      <vt:lpstr>Thinking About the Engagement of State Systems and Super Systems in Efforts to Promote Faculty Diversity</vt:lpstr>
      <vt:lpstr>Super Systems - Potential Opportunities for Influence</vt:lpstr>
      <vt:lpstr>State Systems - Potential Opportunities for Influence</vt:lpstr>
      <vt:lpstr>Next Steps</vt:lpstr>
      <vt:lpstr>Moving This Work Forward</vt:lpstr>
      <vt:lpstr>APLU INCLUDES Faculty Diversity Task Force</vt:lpstr>
      <vt:lpstr>Please Contact Us With Ideas and Feedback </vt:lpstr>
    </vt:vector>
  </TitlesOfParts>
  <Company>University Of Maryland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Kimberly Griffin</dc:creator>
  <cp:lastModifiedBy>Mabe, Alan</cp:lastModifiedBy>
  <cp:revision>96</cp:revision>
  <cp:lastPrinted>2019-02-04T15:33:36Z</cp:lastPrinted>
  <dcterms:created xsi:type="dcterms:W3CDTF">2016-12-17T17:48:27Z</dcterms:created>
  <dcterms:modified xsi:type="dcterms:W3CDTF">2019-02-04T15:35:29Z</dcterms:modified>
</cp:coreProperties>
</file>